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1"/>
    <p:sldId id="257" r:id="rId22"/>
    <p:sldId id="258" r:id="rId23"/>
    <p:sldId id="259" r:id="rId24"/>
    <p:sldId id="260" r:id="rId25"/>
    <p:sldId id="261" r:id="rId26"/>
    <p:sldId id="262" r:id="rId27"/>
    <p:sldId id="263" r:id="rId28"/>
    <p:sldId id="264" r:id="rId29"/>
    <p:sldId id="265" r:id="rId30"/>
    <p:sldId id="266" r:id="rId31"/>
    <p:sldId id="267" r:id="rId32"/>
    <p:sldId id="268" r:id="rId33"/>
    <p:sldId id="269" r:id="rId34"/>
    <p:sldId id="270" r:id="rId35"/>
    <p:sldId id="271" r:id="rId36"/>
    <p:sldId id="272" r:id="rId37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Archivo Black" charset="1" panose="020B0A03020202020B04"/>
      <p:regular r:id="rId12"/>
    </p:embeddedFont>
    <p:embeddedFont>
      <p:font typeface="Open Sans Extra Bold" charset="1" panose="020B0906030804020204"/>
      <p:regular r:id="rId13"/>
    </p:embeddedFont>
    <p:embeddedFont>
      <p:font typeface="Open Sans Extra Bold Italics" charset="1" panose="020B0906030804020204"/>
      <p:regular r:id="rId14"/>
    </p:embeddedFont>
    <p:embeddedFont>
      <p:font typeface="Canva Sans" charset="1" panose="020B0503030501040103"/>
      <p:regular r:id="rId15"/>
    </p:embeddedFont>
    <p:embeddedFont>
      <p:font typeface="Canva Sans Bold" charset="1" panose="020B0803030501040103"/>
      <p:regular r:id="rId16"/>
    </p:embeddedFont>
    <p:embeddedFont>
      <p:font typeface="Canva Sans Italics" charset="1" panose="020B0503030501040103"/>
      <p:regular r:id="rId17"/>
    </p:embeddedFont>
    <p:embeddedFont>
      <p:font typeface="Canva Sans Bold Italics" charset="1" panose="020B0803030501040103"/>
      <p:regular r:id="rId18"/>
    </p:embeddedFont>
    <p:embeddedFont>
      <p:font typeface="Canva Sans Medium" charset="1" panose="020B0603030501040103"/>
      <p:regular r:id="rId19"/>
    </p:embeddedFont>
    <p:embeddedFont>
      <p:font typeface="Canva Sans Medium Italics" charset="1" panose="020B0603030501040103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slides/slide1.xml" Type="http://schemas.openxmlformats.org/officeDocument/2006/relationships/slide"/><Relationship Id="rId22" Target="slides/slide2.xml" Type="http://schemas.openxmlformats.org/officeDocument/2006/relationships/slide"/><Relationship Id="rId23" Target="slides/slide3.xml" Type="http://schemas.openxmlformats.org/officeDocument/2006/relationships/slide"/><Relationship Id="rId24" Target="slides/slide4.xml" Type="http://schemas.openxmlformats.org/officeDocument/2006/relationships/slide"/><Relationship Id="rId25" Target="slides/slide5.xml" Type="http://schemas.openxmlformats.org/officeDocument/2006/relationships/slide"/><Relationship Id="rId26" Target="slides/slide6.xml" Type="http://schemas.openxmlformats.org/officeDocument/2006/relationships/slide"/><Relationship Id="rId27" Target="slides/slide7.xml" Type="http://schemas.openxmlformats.org/officeDocument/2006/relationships/slide"/><Relationship Id="rId28" Target="slides/slide8.xml" Type="http://schemas.openxmlformats.org/officeDocument/2006/relationships/slide"/><Relationship Id="rId29" Target="slides/slide9.xml" Type="http://schemas.openxmlformats.org/officeDocument/2006/relationships/slide"/><Relationship Id="rId3" Target="viewProps.xml" Type="http://schemas.openxmlformats.org/officeDocument/2006/relationships/viewProps"/><Relationship Id="rId30" Target="slides/slide10.xml" Type="http://schemas.openxmlformats.org/officeDocument/2006/relationships/slide"/><Relationship Id="rId31" Target="slides/slide11.xml" Type="http://schemas.openxmlformats.org/officeDocument/2006/relationships/slide"/><Relationship Id="rId32" Target="slides/slide12.xml" Type="http://schemas.openxmlformats.org/officeDocument/2006/relationships/slide"/><Relationship Id="rId33" Target="slides/slide13.xml" Type="http://schemas.openxmlformats.org/officeDocument/2006/relationships/slide"/><Relationship Id="rId34" Target="slides/slide14.xml" Type="http://schemas.openxmlformats.org/officeDocument/2006/relationships/slide"/><Relationship Id="rId35" Target="slides/slide15.xml" Type="http://schemas.openxmlformats.org/officeDocument/2006/relationships/slide"/><Relationship Id="rId36" Target="slides/slide16.xml" Type="http://schemas.openxmlformats.org/officeDocument/2006/relationships/slide"/><Relationship Id="rId37" Target="slides/slide17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jpeg" Type="http://schemas.openxmlformats.org/officeDocument/2006/relationships/image"/><Relationship Id="rId4" Target="../media/image19.jpeg" Type="http://schemas.openxmlformats.org/officeDocument/2006/relationships/image"/><Relationship Id="rId5" Target="../media/image20.jpe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Relationship Id="rId3" Target="../media/image2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https://www.mtailor.com/about-us" TargetMode="External" Type="http://schemas.openxmlformats.org/officeDocument/2006/relationships/hyperlink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https://www.mtailor.com/about-us#:~:text=While%20other%20companies,above%207%20feet." TargetMode="External" Type="http://schemas.openxmlformats.org/officeDocument/2006/relationships/hyperlink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82288">
            <a:off x="-866846" y="3540728"/>
            <a:ext cx="16230600" cy="3205543"/>
          </a:xfrm>
          <a:custGeom>
            <a:avLst/>
            <a:gdLst/>
            <a:ahLst/>
            <a:cxnLst/>
            <a:rect r="r" b="b" t="t" l="l"/>
            <a:pathLst>
              <a:path h="3205543" w="16230600">
                <a:moveTo>
                  <a:pt x="0" y="0"/>
                </a:moveTo>
                <a:lnTo>
                  <a:pt x="16230600" y="0"/>
                </a:lnTo>
                <a:lnTo>
                  <a:pt x="16230600" y="3205544"/>
                </a:lnTo>
                <a:lnTo>
                  <a:pt x="0" y="32055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54727" y="0"/>
            <a:ext cx="6463145" cy="11398827"/>
            <a:chOff x="0" y="0"/>
            <a:chExt cx="1702228" cy="300216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02228" cy="3002160"/>
            </a:xfrm>
            <a:custGeom>
              <a:avLst/>
              <a:gdLst/>
              <a:ahLst/>
              <a:cxnLst/>
              <a:rect r="r" b="b" t="t" l="l"/>
              <a:pathLst>
                <a:path h="3002160" w="1702228">
                  <a:moveTo>
                    <a:pt x="0" y="0"/>
                  </a:moveTo>
                  <a:lnTo>
                    <a:pt x="1702228" y="0"/>
                  </a:lnTo>
                  <a:lnTo>
                    <a:pt x="1702228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702228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168978" y="524741"/>
            <a:ext cx="9912928" cy="9912928"/>
          </a:xfrm>
          <a:prstGeom prst="rect">
            <a:avLst/>
          </a:prstGeom>
        </p:spPr>
      </p:pic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3331466" y="2624448"/>
            <a:ext cx="5713535" cy="5713513"/>
            <a:chOff x="0" y="0"/>
            <a:chExt cx="6350000" cy="63499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95790" t="0" r="-98101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785764" y="-10048009"/>
            <a:ext cx="6463145" cy="11398827"/>
            <a:chOff x="0" y="0"/>
            <a:chExt cx="1702228" cy="300216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702228" cy="3002160"/>
            </a:xfrm>
            <a:custGeom>
              <a:avLst/>
              <a:gdLst/>
              <a:ahLst/>
              <a:cxnLst/>
              <a:rect r="r" b="b" t="t" l="l"/>
              <a:pathLst>
                <a:path h="3002160" w="1702228">
                  <a:moveTo>
                    <a:pt x="0" y="0"/>
                  </a:moveTo>
                  <a:lnTo>
                    <a:pt x="1702228" y="0"/>
                  </a:lnTo>
                  <a:lnTo>
                    <a:pt x="1702228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1702228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795890" y="4726086"/>
            <a:ext cx="6298370" cy="1372797"/>
            <a:chOff x="0" y="0"/>
            <a:chExt cx="1702228" cy="37101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702228" cy="371019"/>
            </a:xfrm>
            <a:custGeom>
              <a:avLst/>
              <a:gdLst/>
              <a:ahLst/>
              <a:cxnLst/>
              <a:rect r="r" b="b" t="t" l="l"/>
              <a:pathLst>
                <a:path h="371019" w="1702228">
                  <a:moveTo>
                    <a:pt x="0" y="0"/>
                  </a:moveTo>
                  <a:lnTo>
                    <a:pt x="1702228" y="0"/>
                  </a:lnTo>
                  <a:lnTo>
                    <a:pt x="1702228" y="371019"/>
                  </a:lnTo>
                  <a:lnTo>
                    <a:pt x="0" y="371019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1702228" cy="4186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0785764" y="3440679"/>
            <a:ext cx="8171842" cy="1256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372"/>
              </a:lnSpc>
            </a:pPr>
            <a:r>
              <a:rPr lang="en-US" sz="9372">
                <a:solidFill>
                  <a:srgbClr val="000000"/>
                </a:solidFill>
                <a:latin typeface="Archivo Black Bold"/>
              </a:rPr>
              <a:t>COMPANY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795890" y="4897536"/>
            <a:ext cx="8171842" cy="1254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372"/>
              </a:lnSpc>
            </a:pPr>
            <a:r>
              <a:rPr lang="en-US" sz="9372">
                <a:solidFill>
                  <a:srgbClr val="FFFFFF"/>
                </a:solidFill>
                <a:latin typeface="Archivo Black Bold"/>
              </a:rPr>
              <a:t>PROFILE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806281" y="6247505"/>
            <a:ext cx="6453019" cy="41895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14"/>
              </a:lnSpc>
            </a:pPr>
            <a:r>
              <a:rPr lang="en-US" sz="2652">
                <a:solidFill>
                  <a:srgbClr val="000000"/>
                </a:solidFill>
                <a:latin typeface="Montserrat Classic Bold"/>
              </a:rPr>
              <a:t>Mtailor is a tech-driven clothing brand offering custom-tailored apparel through a mobile app. Using advanced measurement technology, they create personalized, high-quality garments for a unique and stylish fit. The company has attracted investor including Y combinator and Khosla ventures.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077782" y="4927362"/>
            <a:ext cx="2132436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Arimo"/>
              </a:rPr>
              <a:t>Your paragraph text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795890" y="1291785"/>
            <a:ext cx="5694929" cy="1786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63"/>
              </a:lnSpc>
            </a:pPr>
            <a:r>
              <a:rPr lang="en-US" sz="10402">
                <a:solidFill>
                  <a:srgbClr val="071D38"/>
                </a:solidFill>
                <a:latin typeface="Archivo Black"/>
              </a:rPr>
              <a:t>MTailor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1111827"/>
            <a:ext cx="7450282" cy="11398827"/>
            <a:chOff x="0" y="0"/>
            <a:chExt cx="1962214" cy="300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62214" cy="3002160"/>
            </a:xfrm>
            <a:custGeom>
              <a:avLst/>
              <a:gdLst/>
              <a:ahLst/>
              <a:cxnLst/>
              <a:rect r="r" b="b" t="t" l="l"/>
              <a:pathLst>
                <a:path h="3002160" w="1962214">
                  <a:moveTo>
                    <a:pt x="0" y="0"/>
                  </a:moveTo>
                  <a:lnTo>
                    <a:pt x="1962214" y="0"/>
                  </a:lnTo>
                  <a:lnTo>
                    <a:pt x="1962214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962214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-1408170" y="-2565376"/>
            <a:ext cx="9428654" cy="9428617"/>
            <a:chOff x="0" y="0"/>
            <a:chExt cx="6350000" cy="63499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5810" t="0" r="-5810" b="-47883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0" y="7139959"/>
            <a:ext cx="8392523" cy="2513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25"/>
              </a:lnSpc>
            </a:pPr>
            <a:r>
              <a:rPr lang="en-US" sz="9625">
                <a:solidFill>
                  <a:srgbClr val="FFFFFF"/>
                </a:solidFill>
                <a:latin typeface="Archivo Black Bold"/>
              </a:rPr>
              <a:t>MTAILOR’S</a:t>
            </a:r>
          </a:p>
          <a:p>
            <a:pPr>
              <a:lnSpc>
                <a:spcPts val="9625"/>
              </a:lnSpc>
            </a:pPr>
            <a:r>
              <a:rPr lang="en-US" sz="9625">
                <a:solidFill>
                  <a:srgbClr val="FFFFFF"/>
                </a:solidFill>
                <a:latin typeface="Archivo Black Bold"/>
              </a:rPr>
              <a:t>SERVICE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486900" y="556182"/>
            <a:ext cx="11710555" cy="1307311"/>
            <a:chOff x="0" y="0"/>
            <a:chExt cx="3084261" cy="34431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084261" cy="344312"/>
            </a:xfrm>
            <a:custGeom>
              <a:avLst/>
              <a:gdLst/>
              <a:ahLst/>
              <a:cxnLst/>
              <a:rect r="r" b="b" t="t" l="l"/>
              <a:pathLst>
                <a:path h="344312" w="3084261">
                  <a:moveTo>
                    <a:pt x="0" y="0"/>
                  </a:moveTo>
                  <a:lnTo>
                    <a:pt x="3084261" y="0"/>
                  </a:lnTo>
                  <a:lnTo>
                    <a:pt x="3084261" y="344312"/>
                  </a:lnTo>
                  <a:lnTo>
                    <a:pt x="0" y="344312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3084261" cy="3919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486900" y="2810741"/>
            <a:ext cx="11710555" cy="1009479"/>
            <a:chOff x="0" y="0"/>
            <a:chExt cx="3084261" cy="26587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084261" cy="265871"/>
            </a:xfrm>
            <a:custGeom>
              <a:avLst/>
              <a:gdLst/>
              <a:ahLst/>
              <a:cxnLst/>
              <a:rect r="r" b="b" t="t" l="l"/>
              <a:pathLst>
                <a:path h="265871" w="3084261">
                  <a:moveTo>
                    <a:pt x="0" y="0"/>
                  </a:moveTo>
                  <a:lnTo>
                    <a:pt x="3084261" y="0"/>
                  </a:lnTo>
                  <a:lnTo>
                    <a:pt x="3084261" y="265871"/>
                  </a:lnTo>
                  <a:lnTo>
                    <a:pt x="0" y="265871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3084261" cy="3134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486900" y="6909955"/>
            <a:ext cx="11710555" cy="1006615"/>
            <a:chOff x="0" y="0"/>
            <a:chExt cx="3084261" cy="26511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084261" cy="265117"/>
            </a:xfrm>
            <a:custGeom>
              <a:avLst/>
              <a:gdLst/>
              <a:ahLst/>
              <a:cxnLst/>
              <a:rect r="r" b="b" t="t" l="l"/>
              <a:pathLst>
                <a:path h="265117" w="3084261">
                  <a:moveTo>
                    <a:pt x="0" y="0"/>
                  </a:moveTo>
                  <a:lnTo>
                    <a:pt x="3084261" y="0"/>
                  </a:lnTo>
                  <a:lnTo>
                    <a:pt x="3084261" y="265117"/>
                  </a:lnTo>
                  <a:lnTo>
                    <a:pt x="0" y="265117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3084261" cy="3222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519197" y="556182"/>
            <a:ext cx="1619716" cy="1619716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8484177" y="2654068"/>
            <a:ext cx="1594777" cy="1594777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8459238" y="6632681"/>
            <a:ext cx="1619716" cy="1619716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8726472" y="1020710"/>
            <a:ext cx="1352482" cy="946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91"/>
              </a:lnSpc>
            </a:pPr>
            <a:r>
              <a:rPr lang="en-US" sz="7191">
                <a:solidFill>
                  <a:srgbClr val="322F50"/>
                </a:solidFill>
                <a:latin typeface="Archivo Black Bold"/>
              </a:rPr>
              <a:t>01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687833" y="3049457"/>
            <a:ext cx="1282443" cy="918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819"/>
              </a:lnSpc>
            </a:pPr>
            <a:r>
              <a:rPr lang="en-US" sz="6819">
                <a:solidFill>
                  <a:srgbClr val="322F50"/>
                </a:solidFill>
                <a:latin typeface="Archivo Black Bold"/>
              </a:rPr>
              <a:t>02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617794" y="7082809"/>
            <a:ext cx="1177519" cy="8337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61"/>
              </a:lnSpc>
            </a:pPr>
            <a:r>
              <a:rPr lang="en-US" sz="6261">
                <a:solidFill>
                  <a:srgbClr val="322F50"/>
                </a:solidFill>
                <a:latin typeface="Archivo Black Bold"/>
              </a:rPr>
              <a:t>04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843763" y="712283"/>
            <a:ext cx="5556218" cy="1648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79"/>
              </a:lnSpc>
            </a:pPr>
            <a:r>
              <a:rPr lang="en-US" sz="2799">
                <a:solidFill>
                  <a:srgbClr val="FFFFFF"/>
                </a:solidFill>
                <a:latin typeface="Montserrat Classic"/>
              </a:rPr>
              <a:t>20% More Accurate Than A Tailor</a:t>
            </a:r>
          </a:p>
          <a:p>
            <a:pPr>
              <a:lnSpc>
                <a:spcPts val="4479"/>
              </a:lnSpc>
            </a:pPr>
          </a:p>
        </p:txBody>
      </p:sp>
      <p:sp>
        <p:nvSpPr>
          <p:cNvPr name="TextBox 30" id="30"/>
          <p:cNvSpPr txBox="true"/>
          <p:nvPr/>
        </p:nvSpPr>
        <p:spPr>
          <a:xfrm rot="0">
            <a:off x="11322627" y="3040281"/>
            <a:ext cx="5556218" cy="1086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79"/>
              </a:lnSpc>
            </a:pPr>
            <a:r>
              <a:rPr lang="en-US" sz="2799">
                <a:solidFill>
                  <a:srgbClr val="FFFFFF"/>
                </a:solidFill>
                <a:latin typeface="Montserrat Classic Bold"/>
              </a:rPr>
              <a:t>We Make Clothes For You</a:t>
            </a:r>
          </a:p>
          <a:p>
            <a:pPr>
              <a:lnSpc>
                <a:spcPts val="4479"/>
              </a:lnSpc>
            </a:pPr>
          </a:p>
        </p:txBody>
      </p:sp>
      <p:sp>
        <p:nvSpPr>
          <p:cNvPr name="TextBox 31" id="31"/>
          <p:cNvSpPr txBox="true"/>
          <p:nvPr/>
        </p:nvSpPr>
        <p:spPr>
          <a:xfrm rot="0">
            <a:off x="11322627" y="7176655"/>
            <a:ext cx="5556218" cy="1086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79"/>
              </a:lnSpc>
            </a:pPr>
            <a:r>
              <a:rPr lang="en-US" sz="2799">
                <a:solidFill>
                  <a:srgbClr val="FFFFFF"/>
                </a:solidFill>
                <a:latin typeface="Montserrat Classic"/>
              </a:rPr>
              <a:t>Shop At Home</a:t>
            </a:r>
          </a:p>
          <a:p>
            <a:pPr>
              <a:lnSpc>
                <a:spcPts val="4479"/>
              </a:lnSpc>
            </a:pPr>
          </a:p>
        </p:txBody>
      </p:sp>
      <p:grpSp>
        <p:nvGrpSpPr>
          <p:cNvPr name="Group 32" id="32"/>
          <p:cNvGrpSpPr/>
          <p:nvPr/>
        </p:nvGrpSpPr>
        <p:grpSpPr>
          <a:xfrm rot="0">
            <a:off x="9486900" y="4786518"/>
            <a:ext cx="11710555" cy="1156955"/>
            <a:chOff x="0" y="0"/>
            <a:chExt cx="3084261" cy="304712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3084261" cy="304712"/>
            </a:xfrm>
            <a:custGeom>
              <a:avLst/>
              <a:gdLst/>
              <a:ahLst/>
              <a:cxnLst/>
              <a:rect r="r" b="b" t="t" l="l"/>
              <a:pathLst>
                <a:path h="304712" w="3084261">
                  <a:moveTo>
                    <a:pt x="0" y="0"/>
                  </a:moveTo>
                  <a:lnTo>
                    <a:pt x="3084261" y="0"/>
                  </a:lnTo>
                  <a:lnTo>
                    <a:pt x="3084261" y="304712"/>
                  </a:lnTo>
                  <a:lnTo>
                    <a:pt x="0" y="304712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47625"/>
              <a:ext cx="3084261" cy="3523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8484177" y="4629845"/>
            <a:ext cx="1594777" cy="1594777"/>
            <a:chOff x="0" y="0"/>
            <a:chExt cx="812800" cy="81280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8" id="38"/>
          <p:cNvSpPr txBox="true"/>
          <p:nvPr/>
        </p:nvSpPr>
        <p:spPr>
          <a:xfrm rot="0">
            <a:off x="8687833" y="5025234"/>
            <a:ext cx="1282443" cy="918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819"/>
              </a:lnSpc>
            </a:pPr>
            <a:r>
              <a:rPr lang="en-US" sz="6819">
                <a:solidFill>
                  <a:srgbClr val="322F50"/>
                </a:solidFill>
                <a:latin typeface="Archivo Black Bold"/>
              </a:rPr>
              <a:t>03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1322627" y="5016058"/>
            <a:ext cx="5556218" cy="1086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79"/>
              </a:lnSpc>
            </a:pPr>
            <a:r>
              <a:rPr lang="en-US" sz="2799">
                <a:solidFill>
                  <a:srgbClr val="FFFFFF"/>
                </a:solidFill>
                <a:latin typeface="Montserrat Classic Bold"/>
              </a:rPr>
              <a:t>Affordable And Free Shipping</a:t>
            </a:r>
          </a:p>
          <a:p>
            <a:pPr>
              <a:lnSpc>
                <a:spcPts val="4479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322F5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577445" y="4899177"/>
            <a:ext cx="11710555" cy="2178600"/>
            <a:chOff x="0" y="0"/>
            <a:chExt cx="3084261" cy="57378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84261" cy="573788"/>
            </a:xfrm>
            <a:custGeom>
              <a:avLst/>
              <a:gdLst/>
              <a:ahLst/>
              <a:cxnLst/>
              <a:rect r="r" b="b" t="t" l="l"/>
              <a:pathLst>
                <a:path h="573788" w="3084261">
                  <a:moveTo>
                    <a:pt x="0" y="0"/>
                  </a:moveTo>
                  <a:lnTo>
                    <a:pt x="3084261" y="0"/>
                  </a:lnTo>
                  <a:lnTo>
                    <a:pt x="3084261" y="573788"/>
                  </a:lnTo>
                  <a:lnTo>
                    <a:pt x="0" y="57378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3084261" cy="6214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31947" y="-151972"/>
            <a:ext cx="7386178" cy="11079267"/>
            <a:chOff x="0" y="0"/>
            <a:chExt cx="6350000" cy="9525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9525000"/>
            </a:xfrm>
            <a:custGeom>
              <a:avLst/>
              <a:gdLst/>
              <a:ahLst/>
              <a:cxnLst/>
              <a:rect r="r" b="b" t="t" l="l"/>
              <a:pathLst>
                <a:path h="9525000" w="6350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7" id="7"/>
          <p:cNvSpPr txBox="true"/>
          <p:nvPr/>
        </p:nvSpPr>
        <p:spPr>
          <a:xfrm rot="0">
            <a:off x="8043883" y="1058624"/>
            <a:ext cx="9215417" cy="1411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69"/>
              </a:lnSpc>
            </a:pPr>
            <a:r>
              <a:rPr lang="en-US" sz="10569">
                <a:solidFill>
                  <a:srgbClr val="FFFFFF"/>
                </a:solidFill>
                <a:latin typeface="Archivo Black Bold"/>
              </a:rPr>
              <a:t>PROCESS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545111" y="2329483"/>
            <a:ext cx="2003391" cy="2003391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462438" y="5001035"/>
            <a:ext cx="1955833" cy="1955833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22F50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545111" y="7373051"/>
            <a:ext cx="2003391" cy="2003391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9796153" y="2384352"/>
            <a:ext cx="6090071" cy="2166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7"/>
              </a:lnSpc>
            </a:pPr>
            <a:r>
              <a:rPr lang="en-US" sz="2192">
                <a:solidFill>
                  <a:srgbClr val="FFFFFF"/>
                </a:solidFill>
                <a:latin typeface="Montserrat Classic"/>
              </a:rPr>
              <a:t>Users download the Mtailor app, where advanced measurement technology guides them through a simple process to capture precise body measurements using their smartphone's camera.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796153" y="4915310"/>
            <a:ext cx="5556218" cy="238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00"/>
              </a:lnSpc>
            </a:pPr>
            <a:r>
              <a:rPr lang="en-US" sz="2000">
                <a:solidFill>
                  <a:srgbClr val="322F50"/>
                </a:solidFill>
                <a:latin typeface="Montserrat Classic"/>
              </a:rPr>
              <a:t>After measurements are submitted, customers navigate the app to select their preferred style, fabric, and design details. The platform offers a diverse range of options to create a truly personalized garment.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796153" y="7468301"/>
            <a:ext cx="5556218" cy="2783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00"/>
              </a:lnSpc>
            </a:pPr>
            <a:r>
              <a:rPr lang="en-US" sz="2000">
                <a:solidFill>
                  <a:srgbClr val="FFFFFF"/>
                </a:solidFill>
                <a:latin typeface="Montserrat Classic"/>
              </a:rPr>
              <a:t>Mtailor's skilled craftsmen in Bangladesh then utilize the measurements and design choices to create a custom-tailored garment. The finished product is shipped directly to the customer, ensuring a unique, high-quality, and perfectly fitted piece of clothing.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794592" y="2868386"/>
            <a:ext cx="1504429" cy="1068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99"/>
              </a:lnSpc>
            </a:pPr>
            <a:r>
              <a:rPr lang="en-US" sz="7999">
                <a:solidFill>
                  <a:srgbClr val="322F50"/>
                </a:solidFill>
                <a:latin typeface="Archivo Black Bold"/>
              </a:rPr>
              <a:t>01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5705997" y="5521011"/>
            <a:ext cx="1468716" cy="1049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809"/>
              </a:lnSpc>
            </a:pPr>
            <a:r>
              <a:rPr lang="en-US" sz="7809">
                <a:solidFill>
                  <a:srgbClr val="FFFFFF"/>
                </a:solidFill>
                <a:latin typeface="Archivo Black Bold"/>
              </a:rPr>
              <a:t>02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794592" y="7862588"/>
            <a:ext cx="1504429" cy="1068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99"/>
              </a:lnSpc>
            </a:pPr>
            <a:r>
              <a:rPr lang="en-US" sz="7999">
                <a:solidFill>
                  <a:srgbClr val="322F50"/>
                </a:solidFill>
                <a:latin typeface="Archivo Black Bold"/>
              </a:rPr>
              <a:t>03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31947" y="-311752"/>
            <a:ext cx="7580168" cy="11398827"/>
            <a:chOff x="0" y="0"/>
            <a:chExt cx="1996423" cy="300216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996423" cy="3002160"/>
            </a:xfrm>
            <a:custGeom>
              <a:avLst/>
              <a:gdLst/>
              <a:ahLst/>
              <a:cxnLst/>
              <a:rect r="r" b="b" t="t" l="l"/>
              <a:pathLst>
                <a:path h="3002160" w="1996423">
                  <a:moveTo>
                    <a:pt x="0" y="0"/>
                  </a:moveTo>
                  <a:lnTo>
                    <a:pt x="1996423" y="0"/>
                  </a:lnTo>
                  <a:lnTo>
                    <a:pt x="1996423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1996423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31947" y="7092307"/>
            <a:ext cx="1496922" cy="1071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59"/>
              </a:lnSpc>
            </a:pPr>
            <a:r>
              <a:rPr lang="en-US" sz="7959">
                <a:solidFill>
                  <a:srgbClr val="6CE5E8"/>
                </a:solidFill>
                <a:latin typeface="Archivo Black Bold"/>
              </a:rPr>
              <a:t>03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0" y="4026323"/>
            <a:ext cx="1745159" cy="1361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sz="7899">
                <a:solidFill>
                  <a:srgbClr val="6CE5E8"/>
                </a:solidFill>
                <a:latin typeface="Archivo Black"/>
              </a:rPr>
              <a:t>02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4118" y="1544750"/>
            <a:ext cx="1496922" cy="1071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59"/>
              </a:lnSpc>
            </a:pPr>
            <a:r>
              <a:rPr lang="en-US" sz="7959">
                <a:solidFill>
                  <a:srgbClr val="6CE5E8"/>
                </a:solidFill>
                <a:latin typeface="Archivo Black Bold"/>
              </a:rPr>
              <a:t>01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621041" y="1329641"/>
            <a:ext cx="5616055" cy="1286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80"/>
              </a:lnSpc>
            </a:pPr>
            <a:r>
              <a:rPr lang="en-US" sz="3700">
                <a:solidFill>
                  <a:srgbClr val="6CE5E8"/>
                </a:solidFill>
                <a:latin typeface="Canva Sans Bold"/>
              </a:rPr>
              <a:t>Measurement Technology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628869" y="4043349"/>
            <a:ext cx="5939262" cy="1286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80"/>
              </a:lnSpc>
            </a:pPr>
            <a:r>
              <a:rPr lang="en-US" sz="3700">
                <a:solidFill>
                  <a:srgbClr val="6CE5E8"/>
                </a:solidFill>
                <a:latin typeface="Canva Sans Bold"/>
              </a:rPr>
              <a:t>Customization and Style Selection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628869" y="6877198"/>
            <a:ext cx="5030273" cy="1286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80"/>
              </a:lnSpc>
            </a:pPr>
            <a:r>
              <a:rPr lang="en-US" sz="3700">
                <a:solidFill>
                  <a:srgbClr val="41B8D5"/>
                </a:solidFill>
                <a:latin typeface="Canva Sans Bold"/>
              </a:rPr>
              <a:t>Craftsmanship and Delivery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121177"/>
            <a:ext cx="9215417" cy="27449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9"/>
              </a:lnSpc>
            </a:pPr>
            <a:r>
              <a:rPr lang="en-US" sz="10569">
                <a:solidFill>
                  <a:srgbClr val="322F50"/>
                </a:solidFill>
                <a:latin typeface="Archivo Black Bold"/>
              </a:rPr>
              <a:t>MARKET ANALYSIS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334555" y="1188320"/>
            <a:ext cx="9045876" cy="8823803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-1466438" y="-1304059"/>
            <a:ext cx="20335009" cy="2332759"/>
            <a:chOff x="0" y="0"/>
            <a:chExt cx="5355723" cy="61438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355723" cy="614389"/>
            </a:xfrm>
            <a:custGeom>
              <a:avLst/>
              <a:gdLst/>
              <a:ahLst/>
              <a:cxnLst/>
              <a:rect r="r" b="b" t="t" l="l"/>
              <a:pathLst>
                <a:path h="614389" w="5355723">
                  <a:moveTo>
                    <a:pt x="0" y="0"/>
                  </a:moveTo>
                  <a:lnTo>
                    <a:pt x="5355723" y="0"/>
                  </a:lnTo>
                  <a:lnTo>
                    <a:pt x="5355723" y="614389"/>
                  </a:lnTo>
                  <a:lnTo>
                    <a:pt x="0" y="614389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5355723" cy="6620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9144000" y="1930677"/>
            <a:ext cx="10057051" cy="7316157"/>
          </a:xfrm>
          <a:custGeom>
            <a:avLst/>
            <a:gdLst/>
            <a:ahLst/>
            <a:cxnLst/>
            <a:rect r="r" b="b" t="t" l="l"/>
            <a:pathLst>
              <a:path h="7316157" w="10057051">
                <a:moveTo>
                  <a:pt x="0" y="0"/>
                </a:moveTo>
                <a:lnTo>
                  <a:pt x="10057051" y="0"/>
                </a:lnTo>
                <a:lnTo>
                  <a:pt x="10057051" y="7316157"/>
                </a:lnTo>
                <a:lnTo>
                  <a:pt x="0" y="73161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441" t="0" r="-11441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5075841"/>
            <a:ext cx="8459917" cy="47063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45"/>
              </a:lnSpc>
            </a:pPr>
            <a:r>
              <a:rPr lang="en-US" sz="2961">
                <a:solidFill>
                  <a:srgbClr val="000000"/>
                </a:solidFill>
                <a:latin typeface="Archivo Black"/>
              </a:rPr>
              <a:t>Mtailor operates in a dynamic market fueled by the increasing demand for personalized fashion. With a focus on innovative technology, the company taps into the growing trend of custom-tailored clothing. This positions Mtailor strategically, appealing to consumers seeking unique, high-quality garments in the evolving fashion landscape.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1111827"/>
            <a:ext cx="8518682" cy="4955166"/>
            <a:chOff x="0" y="0"/>
            <a:chExt cx="2243603" cy="130506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43604" cy="1305064"/>
            </a:xfrm>
            <a:custGeom>
              <a:avLst/>
              <a:gdLst/>
              <a:ahLst/>
              <a:cxnLst/>
              <a:rect r="r" b="b" t="t" l="l"/>
              <a:pathLst>
                <a:path h="1305064" w="2243604">
                  <a:moveTo>
                    <a:pt x="0" y="0"/>
                  </a:moveTo>
                  <a:lnTo>
                    <a:pt x="2243604" y="0"/>
                  </a:lnTo>
                  <a:lnTo>
                    <a:pt x="2243604" y="1305064"/>
                  </a:lnTo>
                  <a:lnTo>
                    <a:pt x="0" y="1305064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243603" cy="13526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607657" y="3030542"/>
            <a:ext cx="3651684" cy="5477525"/>
            <a:chOff x="0" y="0"/>
            <a:chExt cx="6350000" cy="9525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9525000"/>
            </a:xfrm>
            <a:custGeom>
              <a:avLst/>
              <a:gdLst/>
              <a:ahLst/>
              <a:cxnLst/>
              <a:rect r="r" b="b" t="t" l="l"/>
              <a:pathLst>
                <a:path h="9525000" w="6350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2"/>
              <a:stretch>
                <a:fillRect l="-9196" t="0" r="-9196" b="0"/>
              </a:stretch>
            </a:blip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4866998" y="3030542"/>
            <a:ext cx="3651684" cy="5477525"/>
            <a:chOff x="0" y="0"/>
            <a:chExt cx="6350000" cy="9525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9525000"/>
            </a:xfrm>
            <a:custGeom>
              <a:avLst/>
              <a:gdLst/>
              <a:ahLst/>
              <a:cxnLst/>
              <a:rect r="r" b="b" t="t" l="l"/>
              <a:pathLst>
                <a:path h="9525000" w="6350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3"/>
              <a:stretch>
                <a:fillRect l="-8815" t="0" r="-8815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-857250" y="9731710"/>
            <a:ext cx="20002500" cy="891615"/>
            <a:chOff x="0" y="0"/>
            <a:chExt cx="5268148" cy="23482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268148" cy="234829"/>
            </a:xfrm>
            <a:custGeom>
              <a:avLst/>
              <a:gdLst/>
              <a:ahLst/>
              <a:cxnLst/>
              <a:rect r="r" b="b" t="t" l="l"/>
              <a:pathLst>
                <a:path h="234829" w="5268148">
                  <a:moveTo>
                    <a:pt x="0" y="0"/>
                  </a:moveTo>
                  <a:lnTo>
                    <a:pt x="5268148" y="0"/>
                  </a:lnTo>
                  <a:lnTo>
                    <a:pt x="5268148" y="234829"/>
                  </a:lnTo>
                  <a:lnTo>
                    <a:pt x="0" y="234829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5268148" cy="2824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9432141" y="171450"/>
            <a:ext cx="8392523" cy="2513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25"/>
              </a:lnSpc>
            </a:pPr>
            <a:r>
              <a:rPr lang="en-US" sz="9625">
                <a:solidFill>
                  <a:srgbClr val="322F50"/>
                </a:solidFill>
                <a:latin typeface="Archivo Black Bold"/>
              </a:rPr>
              <a:t>COMPANY GOALS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32141" y="2925767"/>
            <a:ext cx="7827159" cy="4015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36"/>
              </a:lnSpc>
            </a:pPr>
            <a:r>
              <a:rPr lang="en-US" sz="2522">
                <a:solidFill>
                  <a:srgbClr val="322F50"/>
                </a:solidFill>
                <a:latin typeface="Archivo Black"/>
              </a:rPr>
              <a:t>Mtailor's goals center on revolutionizing personalized fashion through technology. We aim to expand our global footprint, enhance our app with cutting-edge features, and remain at the forefront of sustainability. Our mission is to empower individuals with unique, perfectly fitted garments and an unparalleled customization experience.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D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2421451"/>
            <a:ext cx="5917708" cy="5917708"/>
            <a:chOff x="0" y="0"/>
            <a:chExt cx="7890277" cy="7890277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4687" t="0" r="14687" b="0"/>
            <a:stretch>
              <a:fillRect/>
            </a:stretch>
          </p:blipFill>
          <p:spPr>
            <a:xfrm flipH="false" flipV="false">
              <a:off x="0" y="0"/>
              <a:ext cx="7890277" cy="7890277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064667" y="0"/>
            <a:ext cx="2704368" cy="2035691"/>
            <a:chOff x="0" y="0"/>
            <a:chExt cx="3605823" cy="2714254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5745" t="0" r="5745" b="0"/>
            <a:stretch>
              <a:fillRect/>
            </a:stretch>
          </p:blipFill>
          <p:spPr>
            <a:xfrm flipH="false" flipV="false">
              <a:off x="0" y="0"/>
              <a:ext cx="3605823" cy="2714254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15149343" y="6357413"/>
            <a:ext cx="2704368" cy="3929587"/>
            <a:chOff x="0" y="0"/>
            <a:chExt cx="3605823" cy="5239450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4"/>
            <a:srcRect l="0" t="1595" r="0" b="1595"/>
            <a:stretch>
              <a:fillRect/>
            </a:stretch>
          </p:blipFill>
          <p:spPr>
            <a:xfrm flipH="false" flipV="false">
              <a:off x="0" y="0"/>
              <a:ext cx="3605823" cy="5239450"/>
            </a:xfrm>
            <a:prstGeom prst="rect">
              <a:avLst/>
            </a:prstGeom>
          </p:spPr>
        </p:pic>
      </p:grpSp>
      <p:grpSp>
        <p:nvGrpSpPr>
          <p:cNvPr name="Group 8" id="8"/>
          <p:cNvGrpSpPr/>
          <p:nvPr/>
        </p:nvGrpSpPr>
        <p:grpSpPr>
          <a:xfrm rot="0">
            <a:off x="15327720" y="1213913"/>
            <a:ext cx="2704368" cy="3929587"/>
            <a:chOff x="0" y="0"/>
            <a:chExt cx="3605823" cy="5239450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5"/>
            <a:srcRect l="27052" t="0" r="27052" b="0"/>
            <a:stretch>
              <a:fillRect/>
            </a:stretch>
          </p:blipFill>
          <p:spPr>
            <a:xfrm flipH="false" flipV="false">
              <a:off x="0" y="0"/>
              <a:ext cx="3605823" cy="5239450"/>
            </a:xfrm>
            <a:prstGeom prst="rect">
              <a:avLst/>
            </a:prstGeom>
          </p:spPr>
        </p:pic>
      </p:grpSp>
      <p:sp>
        <p:nvSpPr>
          <p:cNvPr name="TextBox 10" id="10"/>
          <p:cNvSpPr txBox="true"/>
          <p:nvPr/>
        </p:nvSpPr>
        <p:spPr>
          <a:xfrm rot="0">
            <a:off x="1028700" y="2226191"/>
            <a:ext cx="7968507" cy="27449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9"/>
              </a:lnSpc>
            </a:pPr>
            <a:r>
              <a:rPr lang="en-US" sz="10569">
                <a:solidFill>
                  <a:srgbClr val="FFFFFF"/>
                </a:solidFill>
                <a:latin typeface="Archivo Black Bold"/>
              </a:rPr>
              <a:t>CURRENT PROJECT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5332680"/>
            <a:ext cx="6962974" cy="3674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2"/>
              </a:lnSpc>
            </a:pPr>
            <a:r>
              <a:rPr lang="en-US" sz="2323">
                <a:solidFill>
                  <a:srgbClr val="FFFFFF"/>
                </a:solidFill>
                <a:latin typeface="Montserrat Classic"/>
              </a:rPr>
              <a:t>Mtailor is set to introduce its imminent project, which will bring state-of-the-art 3D visualization and rendering technologies to the forefront.This innovation enhances the customization experience, offering users a realistic preview of their personalized garments. A groundbreaking step in redefining how individuals engage with and visualize their distinct styles.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00114" y="0"/>
            <a:ext cx="7580168" cy="11398827"/>
            <a:chOff x="0" y="0"/>
            <a:chExt cx="1996423" cy="300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96423" cy="3002160"/>
            </a:xfrm>
            <a:custGeom>
              <a:avLst/>
              <a:gdLst/>
              <a:ahLst/>
              <a:cxnLst/>
              <a:rect r="r" b="b" t="t" l="l"/>
              <a:pathLst>
                <a:path h="3002160" w="1996423">
                  <a:moveTo>
                    <a:pt x="0" y="0"/>
                  </a:moveTo>
                  <a:lnTo>
                    <a:pt x="1996423" y="0"/>
                  </a:lnTo>
                  <a:lnTo>
                    <a:pt x="1996423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996423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2041404"/>
            <a:ext cx="11300114" cy="2332759"/>
            <a:chOff x="0" y="0"/>
            <a:chExt cx="2976162" cy="6143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976162" cy="614389"/>
            </a:xfrm>
            <a:custGeom>
              <a:avLst/>
              <a:gdLst/>
              <a:ahLst/>
              <a:cxnLst/>
              <a:rect r="r" b="b" t="t" l="l"/>
              <a:pathLst>
                <a:path h="614389" w="2976162">
                  <a:moveTo>
                    <a:pt x="0" y="0"/>
                  </a:moveTo>
                  <a:lnTo>
                    <a:pt x="2976162" y="0"/>
                  </a:lnTo>
                  <a:lnTo>
                    <a:pt x="2976162" y="614389"/>
                  </a:lnTo>
                  <a:lnTo>
                    <a:pt x="0" y="614389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04775"/>
              <a:ext cx="2976162" cy="7191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7699"/>
                </a:lnSpc>
              </a:pPr>
              <a:r>
                <a:rPr lang="en-US" sz="5499">
                  <a:solidFill>
                    <a:srgbClr val="FFFFFF"/>
                  </a:solidFill>
                  <a:latin typeface="Archivo Black"/>
                </a:rPr>
                <a:t>Motivations to Join Mtailor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17514" y="5031034"/>
            <a:ext cx="11075527" cy="4227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17"/>
              </a:lnSpc>
              <a:spcBef>
                <a:spcPct val="0"/>
              </a:spcBef>
            </a:pPr>
            <a:r>
              <a:rPr lang="en-US" sz="4012">
                <a:solidFill>
                  <a:srgbClr val="000000"/>
                </a:solidFill>
                <a:latin typeface="Archivo Black"/>
              </a:rPr>
              <a:t>Joining Mtailor means entering a realm of innovation, where cutting-edge technology meets personalized fashion. Here, I'll contribute to revolutionizing the industry, creating unique styles, and delivering perfect fits.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1284541" y="0"/>
            <a:ext cx="7580168" cy="11398827"/>
            <a:chOff x="0" y="0"/>
            <a:chExt cx="1996423" cy="300216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996423" cy="3002160"/>
            </a:xfrm>
            <a:custGeom>
              <a:avLst/>
              <a:gdLst/>
              <a:ahLst/>
              <a:cxnLst/>
              <a:rect r="r" b="b" t="t" l="l"/>
              <a:pathLst>
                <a:path h="3002160" w="1996423">
                  <a:moveTo>
                    <a:pt x="0" y="0"/>
                  </a:moveTo>
                  <a:lnTo>
                    <a:pt x="1996423" y="0"/>
                  </a:lnTo>
                  <a:lnTo>
                    <a:pt x="1996423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1996423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1393041" y="1326450"/>
            <a:ext cx="6894959" cy="9401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85203" indent="-442602" lvl="1">
              <a:lnSpc>
                <a:spcPts val="5740"/>
              </a:lnSpc>
              <a:buFont typeface="Arial"/>
              <a:buChar char="•"/>
            </a:pPr>
            <a:r>
              <a:rPr lang="en-US" sz="4100">
                <a:solidFill>
                  <a:srgbClr val="FFFFFF"/>
                </a:solidFill>
                <a:latin typeface="Archivo Black"/>
              </a:rPr>
              <a:t>Innovative Atmosphere</a:t>
            </a:r>
          </a:p>
          <a:p>
            <a:pPr>
              <a:lnSpc>
                <a:spcPts val="5740"/>
              </a:lnSpc>
            </a:pPr>
          </a:p>
          <a:p>
            <a:pPr marL="885203" indent="-442602" lvl="1">
              <a:lnSpc>
                <a:spcPts val="5740"/>
              </a:lnSpc>
              <a:buFont typeface="Arial"/>
              <a:buChar char="•"/>
            </a:pPr>
            <a:r>
              <a:rPr lang="en-US" sz="4100">
                <a:solidFill>
                  <a:srgbClr val="FFFFFF"/>
                </a:solidFill>
                <a:latin typeface="Archivo Black"/>
              </a:rPr>
              <a:t>Collaborative Culture</a:t>
            </a:r>
          </a:p>
          <a:p>
            <a:pPr>
              <a:lnSpc>
                <a:spcPts val="5740"/>
              </a:lnSpc>
            </a:pPr>
          </a:p>
          <a:p>
            <a:pPr marL="885203" indent="-442602" lvl="1">
              <a:lnSpc>
                <a:spcPts val="5740"/>
              </a:lnSpc>
              <a:buFont typeface="Arial"/>
              <a:buChar char="•"/>
            </a:pPr>
            <a:r>
              <a:rPr lang="en-US" sz="4100">
                <a:solidFill>
                  <a:srgbClr val="FFFFFF"/>
                </a:solidFill>
                <a:latin typeface="Archivo Black"/>
              </a:rPr>
              <a:t>Technology-Driven Workspace</a:t>
            </a:r>
          </a:p>
          <a:p>
            <a:pPr>
              <a:lnSpc>
                <a:spcPts val="5740"/>
              </a:lnSpc>
            </a:pPr>
          </a:p>
          <a:p>
            <a:pPr marL="885203" indent="-442602" lvl="1">
              <a:lnSpc>
                <a:spcPts val="5740"/>
              </a:lnSpc>
              <a:buFont typeface="Arial"/>
              <a:buChar char="•"/>
            </a:pPr>
            <a:r>
              <a:rPr lang="en-US" sz="4100">
                <a:solidFill>
                  <a:srgbClr val="FFFFFF"/>
                </a:solidFill>
                <a:latin typeface="Archivo Black"/>
              </a:rPr>
              <a:t>Recognition of Individuality</a:t>
            </a:r>
          </a:p>
          <a:p>
            <a:pPr algn="ctr">
              <a:lnSpc>
                <a:spcPts val="5740"/>
              </a:lnSpc>
              <a:spcBef>
                <a:spcPct val="0"/>
              </a:spcBef>
            </a:pPr>
          </a:p>
          <a:p>
            <a:pPr algn="ctr">
              <a:lnSpc>
                <a:spcPts val="57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284541" y="0"/>
            <a:ext cx="7580168" cy="11398827"/>
            <a:chOff x="0" y="0"/>
            <a:chExt cx="1996423" cy="300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96423" cy="3002160"/>
            </a:xfrm>
            <a:custGeom>
              <a:avLst/>
              <a:gdLst/>
              <a:ahLst/>
              <a:cxnLst/>
              <a:rect r="r" b="b" t="t" l="l"/>
              <a:pathLst>
                <a:path h="3002160" w="1996423">
                  <a:moveTo>
                    <a:pt x="0" y="0"/>
                  </a:moveTo>
                  <a:lnTo>
                    <a:pt x="1996423" y="0"/>
                  </a:lnTo>
                  <a:lnTo>
                    <a:pt x="1996423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996423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375596"/>
            <a:ext cx="11300114" cy="2332759"/>
            <a:chOff x="0" y="0"/>
            <a:chExt cx="2976162" cy="6143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976162" cy="614389"/>
            </a:xfrm>
            <a:custGeom>
              <a:avLst/>
              <a:gdLst/>
              <a:ahLst/>
              <a:cxnLst/>
              <a:rect r="r" b="b" t="t" l="l"/>
              <a:pathLst>
                <a:path h="614389" w="2976162">
                  <a:moveTo>
                    <a:pt x="0" y="0"/>
                  </a:moveTo>
                  <a:lnTo>
                    <a:pt x="2976162" y="0"/>
                  </a:lnTo>
                  <a:lnTo>
                    <a:pt x="2976162" y="614389"/>
                  </a:lnTo>
                  <a:lnTo>
                    <a:pt x="0" y="614389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04775"/>
              <a:ext cx="2976162" cy="7191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7699"/>
                </a:lnSpc>
              </a:pPr>
              <a:r>
                <a:rPr lang="en-US" sz="5499">
                  <a:solidFill>
                    <a:srgbClr val="FFFFFF"/>
                  </a:solidFill>
                  <a:latin typeface="Archivo Black"/>
                </a:rPr>
                <a:t>Cultural Fit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2785527" y="280346"/>
            <a:ext cx="4473773" cy="886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Key Takeways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52348" y="3011319"/>
            <a:ext cx="10500352" cy="5473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5"/>
              </a:lnSpc>
              <a:spcBef>
                <a:spcPct val="0"/>
              </a:spcBef>
            </a:pPr>
            <a:r>
              <a:rPr lang="en-US" sz="3861">
                <a:solidFill>
                  <a:srgbClr val="071D38"/>
                </a:solidFill>
                <a:latin typeface="Archivo Black"/>
              </a:rPr>
              <a:t>My qualities align seamlessly with Mtailor's culture and goals. Through innovation, customer-centricity, and a self-driven mindset, I can contribute effectively to the company's success. Embracing continuous learning, I am poised to play a pivotal role in advancing our shared objectives.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703408" y="1832372"/>
            <a:ext cx="6584592" cy="523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29"/>
              </a:lnSpc>
              <a:spcBef>
                <a:spcPct val="0"/>
              </a:spcBef>
            </a:pPr>
            <a:r>
              <a:rPr lang="en-US" sz="2949">
                <a:solidFill>
                  <a:srgbClr val="FFFFFF"/>
                </a:solidFill>
                <a:latin typeface="Archivo Black"/>
              </a:rPr>
              <a:t>1. Innovation-driven customer-centricity.</a:t>
            </a:r>
          </a:p>
          <a:p>
            <a:pPr>
              <a:lnSpc>
                <a:spcPts val="4129"/>
              </a:lnSpc>
              <a:spcBef>
                <a:spcPct val="0"/>
              </a:spcBef>
            </a:pPr>
            <a:r>
              <a:rPr lang="en-US" sz="2949">
                <a:solidFill>
                  <a:srgbClr val="FFFFFF"/>
                </a:solidFill>
                <a:latin typeface="Archivo Black"/>
              </a:rPr>
              <a:t>2. Empowering self-driven professional growth.</a:t>
            </a:r>
          </a:p>
          <a:p>
            <a:pPr>
              <a:lnSpc>
                <a:spcPts val="4129"/>
              </a:lnSpc>
              <a:spcBef>
                <a:spcPct val="0"/>
              </a:spcBef>
            </a:pPr>
            <a:r>
              <a:rPr lang="en-US" sz="2949">
                <a:solidFill>
                  <a:srgbClr val="FFFFFF"/>
                </a:solidFill>
                <a:latin typeface="Archivo Black"/>
              </a:rPr>
              <a:t>3. Collaborative culture fosters team synergy.</a:t>
            </a:r>
          </a:p>
          <a:p>
            <a:pPr>
              <a:lnSpc>
                <a:spcPts val="4129"/>
              </a:lnSpc>
              <a:spcBef>
                <a:spcPct val="0"/>
              </a:spcBef>
            </a:pPr>
            <a:r>
              <a:rPr lang="en-US" sz="2949">
                <a:solidFill>
                  <a:srgbClr val="FFFFFF"/>
                </a:solidFill>
                <a:latin typeface="Archivo Black"/>
              </a:rPr>
              <a:t>4. Adaptable mindset embraces continuous learning.</a:t>
            </a:r>
          </a:p>
          <a:p>
            <a:pPr>
              <a:lnSpc>
                <a:spcPts val="4129"/>
              </a:lnSpc>
              <a:spcBef>
                <a:spcPct val="0"/>
              </a:spcBef>
            </a:pPr>
            <a:r>
              <a:rPr lang="en-US" sz="2949">
                <a:solidFill>
                  <a:srgbClr val="FFFFFF"/>
                </a:solidFill>
                <a:latin typeface="Archivo Black"/>
              </a:rPr>
              <a:t>5. Goal-oriented ethos propels organizational success.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D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883505" y="269955"/>
            <a:ext cx="2704368" cy="3929587"/>
            <a:chOff x="0" y="0"/>
            <a:chExt cx="3605823" cy="523945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7052" t="0" r="27052" b="0"/>
            <a:stretch>
              <a:fillRect/>
            </a:stretch>
          </p:blipFill>
          <p:spPr>
            <a:xfrm flipH="false" flipV="false">
              <a:off x="0" y="0"/>
              <a:ext cx="3605823" cy="523945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14128934" y="5143500"/>
            <a:ext cx="4159066" cy="2339475"/>
          </a:xfrm>
          <a:custGeom>
            <a:avLst/>
            <a:gdLst/>
            <a:ahLst/>
            <a:cxnLst/>
            <a:rect r="r" b="b" t="t" l="l"/>
            <a:pathLst>
              <a:path h="2339475" w="4159066">
                <a:moveTo>
                  <a:pt x="0" y="0"/>
                </a:moveTo>
                <a:lnTo>
                  <a:pt x="4159066" y="0"/>
                </a:lnTo>
                <a:lnTo>
                  <a:pt x="4159066" y="2339475"/>
                </a:lnTo>
                <a:lnTo>
                  <a:pt x="0" y="23394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396600" y="165180"/>
            <a:ext cx="6773980" cy="880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40"/>
              </a:lnSpc>
            </a:pPr>
            <a:r>
              <a:rPr lang="en-US" sz="5100">
                <a:solidFill>
                  <a:srgbClr val="FFFFFF"/>
                </a:solidFill>
                <a:latin typeface="Canva Sans Bold"/>
              </a:rPr>
              <a:t>My Value Proposition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60925" y="1147109"/>
            <a:ext cx="13346869" cy="582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39"/>
              </a:lnSpc>
            </a:pPr>
            <a:r>
              <a:rPr lang="en-US" sz="3385">
                <a:solidFill>
                  <a:srgbClr val="FFFFFF"/>
                </a:solidFill>
                <a:latin typeface="Canva Sans Bold"/>
              </a:rPr>
              <a:t>This is the value i bring to Mtailor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814896" y="2644245"/>
            <a:ext cx="9937389" cy="7981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Collaborative and team-focused demeanor.</a:t>
            </a:r>
          </a:p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Continuous Learning and Practice mindset</a:t>
            </a:r>
          </a:p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Experience and certification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       in Data analytics</a:t>
            </a:r>
          </a:p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Experience and certifications in sales management</a:t>
            </a:r>
          </a:p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Experience and certifications in business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       development and  business operation</a:t>
            </a:r>
          </a:p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Experience and certification in finance &amp;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       </a:t>
            </a:r>
            <a:r>
              <a:rPr lang="en-US" sz="3000">
                <a:solidFill>
                  <a:srgbClr val="FFFFFF"/>
                </a:solidFill>
                <a:latin typeface="Canva Sans"/>
              </a:rPr>
              <a:t>quantitative modelling</a:t>
            </a:r>
          </a:p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Entrepreneurship and innovation- submitted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       proposals to different companies.</a:t>
            </a:r>
          </a:p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Proposal for countering IDFA effect in marketing</a:t>
            </a:r>
          </a:p>
          <a:p>
            <a:pPr>
              <a:lnSpc>
                <a:spcPts val="4200"/>
              </a:lnSpc>
            </a:pPr>
          </a:p>
          <a:p>
            <a:pPr>
              <a:lnSpc>
                <a:spcPts val="4200"/>
              </a:lnSpc>
            </a:pPr>
          </a:p>
          <a:p>
            <a:pPr algn="ctr">
              <a:lnSpc>
                <a:spcPts val="4200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027727" y="-1111827"/>
            <a:ext cx="6463145" cy="11398827"/>
            <a:chOff x="0" y="0"/>
            <a:chExt cx="1702228" cy="300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02228" cy="3002160"/>
            </a:xfrm>
            <a:custGeom>
              <a:avLst/>
              <a:gdLst/>
              <a:ahLst/>
              <a:cxnLst/>
              <a:rect r="r" b="b" t="t" l="l"/>
              <a:pathLst>
                <a:path h="3002160" w="1702228">
                  <a:moveTo>
                    <a:pt x="0" y="0"/>
                  </a:moveTo>
                  <a:lnTo>
                    <a:pt x="1702228" y="0"/>
                  </a:lnTo>
                  <a:lnTo>
                    <a:pt x="1702228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702228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2103413" y="1028700"/>
            <a:ext cx="6346073" cy="9258300"/>
            <a:chOff x="0" y="0"/>
            <a:chExt cx="4372610" cy="63792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2700" y="16510"/>
              <a:ext cx="4347210" cy="6350000"/>
            </a:xfrm>
            <a:custGeom>
              <a:avLst/>
              <a:gdLst/>
              <a:ahLst/>
              <a:cxnLst/>
              <a:rect r="r" b="b" t="t" l="l"/>
              <a:pathLst>
                <a:path h="6350000" w="4347210">
                  <a:moveTo>
                    <a:pt x="4347210" y="0"/>
                  </a:moveTo>
                  <a:lnTo>
                    <a:pt x="0" y="1079500"/>
                  </a:lnTo>
                  <a:lnTo>
                    <a:pt x="0" y="6350000"/>
                  </a:lnTo>
                  <a:lnTo>
                    <a:pt x="4347210" y="6350000"/>
                  </a:lnTo>
                  <a:lnTo>
                    <a:pt x="4347210" y="0"/>
                  </a:lnTo>
                  <a:close/>
                </a:path>
              </a:pathLst>
            </a:custGeom>
            <a:blipFill>
              <a:blip r:embed="rId2"/>
              <a:stretch>
                <a:fillRect l="-23035" t="0" r="-23035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372610" cy="6379210"/>
            </a:xfrm>
            <a:custGeom>
              <a:avLst/>
              <a:gdLst/>
              <a:ahLst/>
              <a:cxnLst/>
              <a:rect r="r" b="b" t="t" l="l"/>
              <a:pathLst>
                <a:path h="6379210" w="4372610">
                  <a:moveTo>
                    <a:pt x="4372610" y="6379210"/>
                  </a:moveTo>
                  <a:lnTo>
                    <a:pt x="0" y="6379210"/>
                  </a:lnTo>
                  <a:lnTo>
                    <a:pt x="0" y="1085850"/>
                  </a:lnTo>
                  <a:lnTo>
                    <a:pt x="4372610" y="0"/>
                  </a:lnTo>
                  <a:lnTo>
                    <a:pt x="4372610" y="6379210"/>
                  </a:lnTo>
                  <a:close/>
                  <a:moveTo>
                    <a:pt x="25400" y="6353810"/>
                  </a:moveTo>
                  <a:lnTo>
                    <a:pt x="4347210" y="6353810"/>
                  </a:lnTo>
                  <a:lnTo>
                    <a:pt x="4347210" y="33020"/>
                  </a:lnTo>
                  <a:lnTo>
                    <a:pt x="25400" y="1106170"/>
                  </a:lnTo>
                  <a:lnTo>
                    <a:pt x="25400" y="6353810"/>
                  </a:lnTo>
                  <a:close/>
                </a:path>
              </a:pathLst>
            </a:custGeom>
            <a:solidFill>
              <a:srgbClr val="322F50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0" y="1028700"/>
            <a:ext cx="10598727" cy="2332759"/>
            <a:chOff x="0" y="0"/>
            <a:chExt cx="2791434" cy="61438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91434" cy="614389"/>
            </a:xfrm>
            <a:custGeom>
              <a:avLst/>
              <a:gdLst/>
              <a:ahLst/>
              <a:cxnLst/>
              <a:rect r="r" b="b" t="t" l="l"/>
              <a:pathLst>
                <a:path h="614389" w="2791434">
                  <a:moveTo>
                    <a:pt x="0" y="0"/>
                  </a:moveTo>
                  <a:lnTo>
                    <a:pt x="2791434" y="0"/>
                  </a:lnTo>
                  <a:lnTo>
                    <a:pt x="2791434" y="614389"/>
                  </a:lnTo>
                  <a:lnTo>
                    <a:pt x="0" y="614389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2791434" cy="6620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11" id="11"/>
          <p:cNvSpPr/>
          <p:nvPr/>
        </p:nvSpPr>
        <p:spPr>
          <a:xfrm>
            <a:off x="-570461" y="8598477"/>
            <a:ext cx="9714461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2" id="12"/>
          <p:cNvSpPr txBox="true"/>
          <p:nvPr/>
        </p:nvSpPr>
        <p:spPr>
          <a:xfrm rot="0">
            <a:off x="972158" y="1672495"/>
            <a:ext cx="9215417" cy="1417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8"/>
              </a:lnSpc>
            </a:pPr>
            <a:r>
              <a:rPr lang="en-US" sz="10568">
                <a:solidFill>
                  <a:srgbClr val="FFFFFF"/>
                </a:solidFill>
                <a:latin typeface="Archivo Black Bold"/>
              </a:rPr>
              <a:t>ABOUT US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04419" y="4053684"/>
            <a:ext cx="10394309" cy="3981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65"/>
              </a:lnSpc>
            </a:pPr>
            <a:r>
              <a:rPr lang="en-US" sz="3761">
                <a:solidFill>
                  <a:srgbClr val="000000"/>
                </a:solidFill>
                <a:latin typeface="Montserrat Classic Bold"/>
              </a:rPr>
              <a:t>Mtailor revolutionizes the fashion experience with cutting-edge technology, offering personalized, custom-tailored apparel through our mobile app. Blending innovation and craftsmanship, ensuring each garment reflects individual style.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0" y="9605119"/>
            <a:ext cx="7321937" cy="681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60"/>
              </a:lnSpc>
            </a:pPr>
            <a:r>
              <a:rPr lang="en-US" sz="3900" u="sng">
                <a:solidFill>
                  <a:srgbClr val="071D38"/>
                </a:solidFill>
                <a:latin typeface="Arimo"/>
                <a:hlinkClick r:id="rId3" tooltip="https://www.mtailor.com/about-us"/>
              </a:rPr>
              <a:t>https://www.mtailor.com/about-us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284541" y="0"/>
            <a:ext cx="7580168" cy="11398827"/>
            <a:chOff x="0" y="0"/>
            <a:chExt cx="1996423" cy="300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96423" cy="3002160"/>
            </a:xfrm>
            <a:custGeom>
              <a:avLst/>
              <a:gdLst/>
              <a:ahLst/>
              <a:cxnLst/>
              <a:rect r="r" b="b" t="t" l="l"/>
              <a:pathLst>
                <a:path h="3002160" w="1996423">
                  <a:moveTo>
                    <a:pt x="0" y="0"/>
                  </a:moveTo>
                  <a:lnTo>
                    <a:pt x="1996423" y="0"/>
                  </a:lnTo>
                  <a:lnTo>
                    <a:pt x="1996423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996423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375596"/>
            <a:ext cx="11300114" cy="2332759"/>
            <a:chOff x="0" y="0"/>
            <a:chExt cx="2976162" cy="6143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976162" cy="614389"/>
            </a:xfrm>
            <a:custGeom>
              <a:avLst/>
              <a:gdLst/>
              <a:ahLst/>
              <a:cxnLst/>
              <a:rect r="r" b="b" t="t" l="l"/>
              <a:pathLst>
                <a:path h="614389" w="2976162">
                  <a:moveTo>
                    <a:pt x="0" y="0"/>
                  </a:moveTo>
                  <a:lnTo>
                    <a:pt x="2976162" y="0"/>
                  </a:lnTo>
                  <a:lnTo>
                    <a:pt x="2976162" y="614389"/>
                  </a:lnTo>
                  <a:lnTo>
                    <a:pt x="0" y="614389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04775"/>
              <a:ext cx="2976162" cy="7191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7699"/>
                </a:lnSpc>
              </a:pPr>
              <a:r>
                <a:rPr lang="en-US" sz="5499">
                  <a:solidFill>
                    <a:srgbClr val="FFFFFF"/>
                  </a:solidFill>
                  <a:latin typeface="Archivo Black"/>
                </a:rPr>
                <a:t>Mtailor Technology 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1300114" y="0"/>
            <a:ext cx="6987886" cy="8480547"/>
          </a:xfrm>
          <a:custGeom>
            <a:avLst/>
            <a:gdLst/>
            <a:ahLst/>
            <a:cxnLst/>
            <a:rect r="r" b="b" t="t" l="l"/>
            <a:pathLst>
              <a:path h="8480547" w="6987886">
                <a:moveTo>
                  <a:pt x="0" y="0"/>
                </a:moveTo>
                <a:lnTo>
                  <a:pt x="6987886" y="0"/>
                </a:lnTo>
                <a:lnTo>
                  <a:pt x="6987886" y="8480547"/>
                </a:lnTo>
                <a:lnTo>
                  <a:pt x="0" y="84805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725" t="0" r="-10672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01194" y="3329328"/>
            <a:ext cx="8341309" cy="5408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50"/>
              </a:lnSpc>
              <a:spcBef>
                <a:spcPct val="0"/>
              </a:spcBef>
            </a:pPr>
            <a:r>
              <a:rPr lang="en-US" sz="3107">
                <a:solidFill>
                  <a:srgbClr val="071D38"/>
                </a:solidFill>
                <a:latin typeface="Archivo Black"/>
              </a:rPr>
              <a:t>Mtailor's technology is an advanced platform that revolutionizes custom clothing. Using cutting-edge AI, it precisely captures body measurements through a mobile app, creating a seamless virtual fitting experience for personalized and innovative fashion solutions. This AI Technology is 20% more accurate than a professional tailor.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027727" y="-1111827"/>
            <a:ext cx="6463145" cy="11398827"/>
            <a:chOff x="0" y="0"/>
            <a:chExt cx="1702228" cy="300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02228" cy="3002160"/>
            </a:xfrm>
            <a:custGeom>
              <a:avLst/>
              <a:gdLst/>
              <a:ahLst/>
              <a:cxnLst/>
              <a:rect r="r" b="b" t="t" l="l"/>
              <a:pathLst>
                <a:path h="3002160" w="1702228">
                  <a:moveTo>
                    <a:pt x="0" y="0"/>
                  </a:moveTo>
                  <a:lnTo>
                    <a:pt x="1702228" y="0"/>
                  </a:lnTo>
                  <a:lnTo>
                    <a:pt x="1702228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702228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845511" y="389659"/>
            <a:ext cx="9507682" cy="9507682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 rot="0">
            <a:off x="0" y="1025883"/>
            <a:ext cx="14194308" cy="2332759"/>
            <a:chOff x="0" y="0"/>
            <a:chExt cx="3738419" cy="61438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738419" cy="614389"/>
            </a:xfrm>
            <a:custGeom>
              <a:avLst/>
              <a:gdLst/>
              <a:ahLst/>
              <a:cxnLst/>
              <a:rect r="r" b="b" t="t" l="l"/>
              <a:pathLst>
                <a:path h="614389" w="3738419">
                  <a:moveTo>
                    <a:pt x="0" y="0"/>
                  </a:moveTo>
                  <a:lnTo>
                    <a:pt x="3738419" y="0"/>
                  </a:lnTo>
                  <a:lnTo>
                    <a:pt x="3738419" y="614389"/>
                  </a:lnTo>
                  <a:lnTo>
                    <a:pt x="0" y="614389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738419" cy="6620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3041609" y="2520315"/>
            <a:ext cx="5246391" cy="5246370"/>
            <a:chOff x="0" y="0"/>
            <a:chExt cx="6350000" cy="634997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0" t="-25000" r="0" b="-2500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972158" y="1672495"/>
            <a:ext cx="9215417" cy="1417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8"/>
              </a:lnSpc>
            </a:pPr>
            <a:r>
              <a:rPr lang="en-US" sz="10568">
                <a:solidFill>
                  <a:srgbClr val="FFFFFF"/>
                </a:solidFill>
                <a:latin typeface="Archivo Black Bold"/>
              </a:rPr>
              <a:t>VISION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0" y="5156500"/>
            <a:ext cx="8875553" cy="410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05"/>
              </a:lnSpc>
            </a:pPr>
            <a:r>
              <a:rPr lang="en-US" sz="3861">
                <a:solidFill>
                  <a:srgbClr val="000000"/>
                </a:solidFill>
                <a:latin typeface="Montserrat Classic Bold"/>
              </a:rPr>
              <a:t> Revolutionizing global closets with leading-edge technology, envisaging a world where individuality thrives through uniquely tailored, effortlessly chic fashion experiences.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1450" y="3320543"/>
            <a:ext cx="9144000" cy="1838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313"/>
              </a:lnSpc>
            </a:pPr>
            <a:r>
              <a:rPr lang="en-US" sz="5223">
                <a:solidFill>
                  <a:srgbClr val="071D38"/>
                </a:solidFill>
                <a:latin typeface="Archivo Black"/>
              </a:rPr>
              <a:t>Pioneering Unmatched Style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96191" y="4509655"/>
            <a:ext cx="11710555" cy="2332759"/>
            <a:chOff x="0" y="0"/>
            <a:chExt cx="3084261" cy="61438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84261" cy="614389"/>
            </a:xfrm>
            <a:custGeom>
              <a:avLst/>
              <a:gdLst/>
              <a:ahLst/>
              <a:cxnLst/>
              <a:rect r="r" b="b" t="t" l="l"/>
              <a:pathLst>
                <a:path h="614389" w="3084261">
                  <a:moveTo>
                    <a:pt x="0" y="0"/>
                  </a:moveTo>
                  <a:lnTo>
                    <a:pt x="3084261" y="0"/>
                  </a:lnTo>
                  <a:lnTo>
                    <a:pt x="3084261" y="614389"/>
                  </a:lnTo>
                  <a:lnTo>
                    <a:pt x="0" y="614389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3084261" cy="6620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3679632" y="7917883"/>
            <a:ext cx="3008796" cy="807883"/>
            <a:chOff x="0" y="0"/>
            <a:chExt cx="1090575" cy="29282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90575" cy="292827"/>
            </a:xfrm>
            <a:custGeom>
              <a:avLst/>
              <a:gdLst/>
              <a:ahLst/>
              <a:cxnLst/>
              <a:rect r="r" b="b" t="t" l="l"/>
              <a:pathLst>
                <a:path h="292827" w="1090575">
                  <a:moveTo>
                    <a:pt x="0" y="0"/>
                  </a:moveTo>
                  <a:lnTo>
                    <a:pt x="1090575" y="0"/>
                  </a:lnTo>
                  <a:lnTo>
                    <a:pt x="1090575" y="292827"/>
                  </a:lnTo>
                  <a:lnTo>
                    <a:pt x="0" y="2928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090575" cy="3404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-696191" y="-6754654"/>
            <a:ext cx="19656228" cy="11056490"/>
            <a:chOff x="0" y="0"/>
            <a:chExt cx="1128903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287761" cy="6350000"/>
            </a:xfrm>
            <a:custGeom>
              <a:avLst/>
              <a:gdLst/>
              <a:ahLst/>
              <a:cxnLst/>
              <a:rect r="r" b="b" t="t" l="l"/>
              <a:pathLst>
                <a:path h="6350000" w="11287761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2"/>
              <a:stretch>
                <a:fillRect l="0" t="-41860" r="0" b="-4186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7617786" y="6842414"/>
            <a:ext cx="6463145" cy="3283527"/>
            <a:chOff x="0" y="0"/>
            <a:chExt cx="1702228" cy="86479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02228" cy="864797"/>
            </a:xfrm>
            <a:custGeom>
              <a:avLst/>
              <a:gdLst/>
              <a:ahLst/>
              <a:cxnLst/>
              <a:rect r="r" b="b" t="t" l="l"/>
              <a:pathLst>
                <a:path h="864797" w="1702228">
                  <a:moveTo>
                    <a:pt x="0" y="0"/>
                  </a:moveTo>
                  <a:lnTo>
                    <a:pt x="1702228" y="0"/>
                  </a:lnTo>
                  <a:lnTo>
                    <a:pt x="1702228" y="864797"/>
                  </a:lnTo>
                  <a:lnTo>
                    <a:pt x="0" y="864797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1702228" cy="91242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387794" y="5153449"/>
            <a:ext cx="9215417" cy="1417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8"/>
              </a:lnSpc>
            </a:pPr>
            <a:r>
              <a:rPr lang="en-US" sz="10568">
                <a:solidFill>
                  <a:srgbClr val="FFFFFF"/>
                </a:solidFill>
                <a:latin typeface="Archivo Black Bold"/>
              </a:rPr>
              <a:t>MISSION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85765" y="7491141"/>
            <a:ext cx="12460417" cy="2279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65"/>
              </a:lnSpc>
            </a:pPr>
            <a:r>
              <a:rPr lang="en-US" sz="3261">
                <a:solidFill>
                  <a:srgbClr val="000000"/>
                </a:solidFill>
                <a:latin typeface="Archivo Black"/>
              </a:rPr>
              <a:t>Empower individuals to embrace their uniqueness by providing accessible, high-quality, and custom-tailored clothing, driven by innovation, craftsmanship, and a commitment to personalized excellence.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831665" y="7971549"/>
            <a:ext cx="2856764" cy="565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07"/>
              </a:lnSpc>
            </a:pPr>
            <a:r>
              <a:rPr lang="en-US" sz="3219" u="sng">
                <a:solidFill>
                  <a:srgbClr val="071D38"/>
                </a:solidFill>
                <a:latin typeface="Archivo Black"/>
                <a:hlinkClick r:id="rId3" tooltip="https://www.mtailor.com/about-us#:~:text=While%20other%20companies,above%207%20feet."/>
              </a:rPr>
              <a:t>READ MORE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00114" y="0"/>
            <a:ext cx="7580168" cy="11398827"/>
            <a:chOff x="0" y="0"/>
            <a:chExt cx="1996423" cy="300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96423" cy="3002160"/>
            </a:xfrm>
            <a:custGeom>
              <a:avLst/>
              <a:gdLst/>
              <a:ahLst/>
              <a:cxnLst/>
              <a:rect r="r" b="b" t="t" l="l"/>
              <a:pathLst>
                <a:path h="3002160" w="1996423">
                  <a:moveTo>
                    <a:pt x="0" y="0"/>
                  </a:moveTo>
                  <a:lnTo>
                    <a:pt x="1996423" y="0"/>
                  </a:lnTo>
                  <a:lnTo>
                    <a:pt x="1996423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996423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996098"/>
            <a:ext cx="5461874" cy="899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03"/>
              </a:lnSpc>
            </a:pPr>
            <a:r>
              <a:rPr lang="en-US" sz="6603">
                <a:solidFill>
                  <a:srgbClr val="FFFFFF"/>
                </a:solidFill>
                <a:latin typeface="Archivo Black Bold"/>
              </a:rPr>
              <a:t>OUR TEAM </a:t>
            </a:r>
          </a:p>
        </p:txBody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444776" y="4733673"/>
            <a:ext cx="2563646" cy="2563636"/>
            <a:chOff x="0" y="0"/>
            <a:chExt cx="6350000" cy="6349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071D38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-2095640" y="1624533"/>
            <a:ext cx="11710555" cy="2332759"/>
            <a:chOff x="0" y="0"/>
            <a:chExt cx="3084261" cy="61438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084261" cy="614389"/>
            </a:xfrm>
            <a:custGeom>
              <a:avLst/>
              <a:gdLst/>
              <a:ahLst/>
              <a:cxnLst/>
              <a:rect r="r" b="b" t="t" l="l"/>
              <a:pathLst>
                <a:path h="614389" w="3084261">
                  <a:moveTo>
                    <a:pt x="0" y="0"/>
                  </a:moveTo>
                  <a:lnTo>
                    <a:pt x="3084261" y="0"/>
                  </a:lnTo>
                  <a:lnTo>
                    <a:pt x="3084261" y="614389"/>
                  </a:lnTo>
                  <a:lnTo>
                    <a:pt x="0" y="614389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3084261" cy="6620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87111" y="2177264"/>
            <a:ext cx="9215417" cy="1417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8"/>
              </a:lnSpc>
            </a:pPr>
            <a:r>
              <a:rPr lang="en-US" sz="10568">
                <a:solidFill>
                  <a:srgbClr val="FFFFFF"/>
                </a:solidFill>
                <a:latin typeface="Archivo Black Bold"/>
              </a:rPr>
              <a:t>CULTURE</a:t>
            </a:r>
          </a:p>
        </p:txBody>
      </p: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9810528" y="1150560"/>
            <a:ext cx="2563646" cy="2563636"/>
            <a:chOff x="0" y="0"/>
            <a:chExt cx="6350000" cy="634997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071D3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4" id="14"/>
          <p:cNvSpPr txBox="true"/>
          <p:nvPr/>
        </p:nvSpPr>
        <p:spPr>
          <a:xfrm rot="0">
            <a:off x="112583" y="5413165"/>
            <a:ext cx="9031417" cy="4182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45"/>
              </a:lnSpc>
            </a:pPr>
            <a:r>
              <a:rPr lang="en-US" sz="2961">
                <a:solidFill>
                  <a:srgbClr val="071D38"/>
                </a:solidFill>
                <a:latin typeface="Archivo Black"/>
              </a:rPr>
              <a:t>At MTailor, the focus is on constructing the world's most precise body measurement technology, seamlessly integrated with in-house clothing production. Machine learning models ensure measurements surpass traditional tailoring accuracy, advocating that every customer deserves an impeccable fit.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0" y="4266038"/>
            <a:ext cx="7325305" cy="1437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88"/>
              </a:lnSpc>
            </a:pPr>
            <a:r>
              <a:rPr lang="en-US" sz="4491">
                <a:solidFill>
                  <a:srgbClr val="071D38"/>
                </a:solidFill>
                <a:latin typeface="Archivo Black"/>
              </a:rPr>
              <a:t> Scientists at Heart</a:t>
            </a:r>
          </a:p>
          <a:p>
            <a:pPr algn="ctr">
              <a:lnSpc>
                <a:spcPts val="5308"/>
              </a:lnSpc>
            </a:pPr>
          </a:p>
        </p:txBody>
      </p:sp>
      <p:grpSp>
        <p:nvGrpSpPr>
          <p:cNvPr name="Group 16" id="16"/>
          <p:cNvGrpSpPr/>
          <p:nvPr/>
        </p:nvGrpSpPr>
        <p:grpSpPr>
          <a:xfrm rot="0">
            <a:off x="11452514" y="152400"/>
            <a:ext cx="7580168" cy="11398827"/>
            <a:chOff x="0" y="0"/>
            <a:chExt cx="1996423" cy="300216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996423" cy="3002160"/>
            </a:xfrm>
            <a:custGeom>
              <a:avLst/>
              <a:gdLst/>
              <a:ahLst/>
              <a:cxnLst/>
              <a:rect r="r" b="b" t="t" l="l"/>
              <a:pathLst>
                <a:path h="3002160" w="1996423">
                  <a:moveTo>
                    <a:pt x="0" y="0"/>
                  </a:moveTo>
                  <a:lnTo>
                    <a:pt x="1996423" y="0"/>
                  </a:lnTo>
                  <a:lnTo>
                    <a:pt x="1996423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1996423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2174452" y="263335"/>
            <a:ext cx="4590536" cy="2147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79"/>
              </a:lnSpc>
            </a:pPr>
            <a:r>
              <a:rPr lang="en-US" sz="6199">
                <a:solidFill>
                  <a:srgbClr val="FFFFFF"/>
                </a:solidFill>
                <a:latin typeface="Canva Sans Bold"/>
              </a:rPr>
              <a:t>Core Values</a:t>
            </a:r>
          </a:p>
          <a:p>
            <a:pPr algn="ctr">
              <a:lnSpc>
                <a:spcPts val="8679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1300114" y="1800739"/>
            <a:ext cx="6987886" cy="12478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49946" indent="-474973" lvl="1">
              <a:lnSpc>
                <a:spcPts val="6159"/>
              </a:lnSpc>
              <a:buFont typeface="Arial"/>
              <a:buChar char="•"/>
            </a:pPr>
            <a:r>
              <a:rPr lang="en-US" sz="4399">
                <a:solidFill>
                  <a:srgbClr val="FFFFFF"/>
                </a:solidFill>
                <a:latin typeface="Archivo Black"/>
              </a:rPr>
              <a:t>Data And Testin</a:t>
            </a:r>
          </a:p>
          <a:p>
            <a:pPr marL="949946" indent="-474973" lvl="1">
              <a:lnSpc>
                <a:spcPts val="6159"/>
              </a:lnSpc>
              <a:buFont typeface="Arial"/>
              <a:buChar char="•"/>
            </a:pPr>
            <a:r>
              <a:rPr lang="en-US" sz="4399">
                <a:solidFill>
                  <a:srgbClr val="FFFFFF"/>
                </a:solidFill>
                <a:latin typeface="Archivo Black Bold"/>
              </a:rPr>
              <a:t>Customer-Focused Mindset</a:t>
            </a:r>
          </a:p>
          <a:p>
            <a:pPr marL="949946" indent="-474973" lvl="1">
              <a:lnSpc>
                <a:spcPts val="6159"/>
              </a:lnSpc>
              <a:buFont typeface="Arial"/>
              <a:buChar char="•"/>
            </a:pPr>
            <a:r>
              <a:rPr lang="en-US" sz="4399">
                <a:solidFill>
                  <a:srgbClr val="FFFFFF"/>
                </a:solidFill>
                <a:latin typeface="Archivo Black Bold"/>
              </a:rPr>
              <a:t>Teamwork</a:t>
            </a:r>
          </a:p>
          <a:p>
            <a:pPr algn="l" marL="949946" indent="-474973" lvl="1">
              <a:lnSpc>
                <a:spcPts val="6159"/>
              </a:lnSpc>
              <a:buFont typeface="Arial"/>
              <a:buChar char="•"/>
            </a:pPr>
            <a:r>
              <a:rPr lang="en-US" sz="4399">
                <a:solidFill>
                  <a:srgbClr val="FFFFFF"/>
                </a:solidFill>
                <a:latin typeface="Archivo Black Bold"/>
              </a:rPr>
              <a:t>Continual Growth </a:t>
            </a:r>
          </a:p>
          <a:p>
            <a:pPr algn="ctr">
              <a:lnSpc>
                <a:spcPts val="6159"/>
              </a:lnSpc>
              <a:spcBef>
                <a:spcPct val="0"/>
              </a:spcBef>
            </a:pPr>
          </a:p>
          <a:p>
            <a:pPr algn="ctr">
              <a:lnSpc>
                <a:spcPts val="6159"/>
              </a:lnSpc>
              <a:spcBef>
                <a:spcPct val="0"/>
              </a:spcBef>
            </a:pPr>
          </a:p>
          <a:p>
            <a:pPr algn="ctr">
              <a:lnSpc>
                <a:spcPts val="6159"/>
              </a:lnSpc>
              <a:spcBef>
                <a:spcPct val="0"/>
              </a:spcBef>
            </a:pPr>
          </a:p>
          <a:p>
            <a:pPr algn="ctr">
              <a:lnSpc>
                <a:spcPts val="6159"/>
              </a:lnSpc>
              <a:spcBef>
                <a:spcPct val="0"/>
              </a:spcBef>
            </a:pPr>
          </a:p>
          <a:p>
            <a:pPr algn="ctr">
              <a:lnSpc>
                <a:spcPts val="6159"/>
              </a:lnSpc>
              <a:spcBef>
                <a:spcPct val="0"/>
              </a:spcBef>
            </a:pPr>
          </a:p>
          <a:p>
            <a:pPr algn="ctr">
              <a:lnSpc>
                <a:spcPts val="6159"/>
              </a:lnSpc>
              <a:spcBef>
                <a:spcPct val="0"/>
              </a:spcBef>
            </a:pPr>
          </a:p>
          <a:p>
            <a:pPr algn="ctr">
              <a:lnSpc>
                <a:spcPts val="6159"/>
              </a:lnSpc>
              <a:spcBef>
                <a:spcPct val="0"/>
              </a:spcBef>
            </a:pPr>
          </a:p>
          <a:p>
            <a:pPr algn="ctr">
              <a:lnSpc>
                <a:spcPts val="6159"/>
              </a:lnSpc>
              <a:spcBef>
                <a:spcPct val="0"/>
              </a:spcBef>
            </a:pPr>
          </a:p>
          <a:p>
            <a:pPr algn="ctr">
              <a:lnSpc>
                <a:spcPts val="6159"/>
              </a:lnSpc>
              <a:spcBef>
                <a:spcPct val="0"/>
              </a:spcBef>
            </a:pPr>
          </a:p>
          <a:p>
            <a:pPr algn="ctr">
              <a:lnSpc>
                <a:spcPts val="6159"/>
              </a:lnSpc>
              <a:spcBef>
                <a:spcPct val="0"/>
              </a:spcBef>
            </a:pPr>
          </a:p>
          <a:p>
            <a:pPr algn="ctr">
              <a:lnSpc>
                <a:spcPts val="6159"/>
              </a:lnSpc>
              <a:spcBef>
                <a:spcPct val="0"/>
              </a:spcBef>
            </a:pPr>
            <a:r>
              <a:rPr lang="en-US" sz="4399">
                <a:solidFill>
                  <a:srgbClr val="FFFFFF"/>
                </a:solidFill>
                <a:latin typeface="Archivo Black"/>
              </a:rPr>
              <a:t>g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59773" y="0"/>
            <a:ext cx="9580418" cy="11398827"/>
            <a:chOff x="0" y="0"/>
            <a:chExt cx="2523238" cy="300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23238" cy="3002160"/>
            </a:xfrm>
            <a:custGeom>
              <a:avLst/>
              <a:gdLst/>
              <a:ahLst/>
              <a:cxnLst/>
              <a:rect r="r" b="b" t="t" l="l"/>
              <a:pathLst>
                <a:path h="3002160" w="2523238">
                  <a:moveTo>
                    <a:pt x="0" y="0"/>
                  </a:moveTo>
                  <a:lnTo>
                    <a:pt x="2523238" y="0"/>
                  </a:lnTo>
                  <a:lnTo>
                    <a:pt x="2523238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523238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22268" y="2613314"/>
            <a:ext cx="2072986" cy="2072986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012901" y="780184"/>
            <a:ext cx="10615488" cy="1633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174"/>
              </a:lnSpc>
            </a:pPr>
            <a:r>
              <a:rPr lang="en-US" sz="12174">
                <a:solidFill>
                  <a:srgbClr val="FFFFFF"/>
                </a:solidFill>
                <a:latin typeface="Archivo Black Bold"/>
              </a:rPr>
              <a:t>MILES</a:t>
            </a:r>
            <a:r>
              <a:rPr lang="en-US" sz="12174">
                <a:solidFill>
                  <a:srgbClr val="322F50"/>
                </a:solidFill>
                <a:latin typeface="Archivo Black Bold"/>
              </a:rPr>
              <a:t>TONE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26358" y="3356011"/>
            <a:ext cx="2214639" cy="673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12"/>
              </a:lnSpc>
            </a:pPr>
            <a:r>
              <a:rPr lang="en-US" sz="5012">
                <a:solidFill>
                  <a:srgbClr val="322F50"/>
                </a:solidFill>
                <a:latin typeface="Archivo Black Bold"/>
              </a:rPr>
              <a:t>2013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940997" y="2814931"/>
            <a:ext cx="4906787" cy="238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00"/>
              </a:lnSpc>
            </a:pPr>
            <a:r>
              <a:rPr lang="en-US" sz="2000">
                <a:solidFill>
                  <a:srgbClr val="FFFFFF"/>
                </a:solidFill>
                <a:latin typeface="Archivo Black"/>
              </a:rPr>
              <a:t>Mtailor was founded, introducing the concept of custom-tailored clothing through a mobile app, revolutionizing the traditional fashion industry.</a:t>
            </a:r>
          </a:p>
          <a:p>
            <a:pPr>
              <a:lnSpc>
                <a:spcPts val="3200"/>
              </a:lnSpc>
            </a:pPr>
          </a:p>
        </p:txBody>
      </p:sp>
      <p:grpSp>
        <p:nvGrpSpPr>
          <p:cNvPr name="Group 11" id="11"/>
          <p:cNvGrpSpPr/>
          <p:nvPr/>
        </p:nvGrpSpPr>
        <p:grpSpPr>
          <a:xfrm rot="0">
            <a:off x="1522268" y="5133975"/>
            <a:ext cx="2072986" cy="2072986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726358" y="5876673"/>
            <a:ext cx="2214639" cy="673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12"/>
              </a:lnSpc>
            </a:pPr>
            <a:r>
              <a:rPr lang="en-US" sz="5012">
                <a:solidFill>
                  <a:srgbClr val="322F50"/>
                </a:solidFill>
                <a:latin typeface="Archivo Black Bold"/>
              </a:rPr>
              <a:t>2015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940997" y="5335592"/>
            <a:ext cx="4906787" cy="1983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00"/>
              </a:lnSpc>
            </a:pPr>
            <a:r>
              <a:rPr lang="en-US" sz="2000">
                <a:solidFill>
                  <a:srgbClr val="FFFFFF"/>
                </a:solidFill>
                <a:latin typeface="Archivo Black"/>
              </a:rPr>
              <a:t>Achieved a significant milestone by developing and implementing cutting-edge measurement technology for accurate and personalized fittings.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522268" y="7654636"/>
            <a:ext cx="2072986" cy="2072986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726358" y="8397334"/>
            <a:ext cx="2214639" cy="673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12"/>
              </a:lnSpc>
            </a:pPr>
            <a:r>
              <a:rPr lang="en-US" sz="5012">
                <a:solidFill>
                  <a:srgbClr val="322F50"/>
                </a:solidFill>
                <a:latin typeface="Archivo Black Bold"/>
              </a:rPr>
              <a:t>2016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940997" y="7856254"/>
            <a:ext cx="4906787" cy="1983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00"/>
              </a:lnSpc>
            </a:pPr>
            <a:r>
              <a:rPr lang="en-US" sz="2000">
                <a:solidFill>
                  <a:srgbClr val="FFFFFF"/>
                </a:solidFill>
                <a:latin typeface="Archivo Black"/>
              </a:rPr>
              <a:t>Launched the Mtailor app, providing users with a user-friendly platform to seamlessly measure themselves and order bespoke garments with ease.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9933785" y="2613314"/>
            <a:ext cx="2072986" cy="2072986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0137874" y="3356011"/>
            <a:ext cx="2214639" cy="673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12"/>
              </a:lnSpc>
            </a:pPr>
            <a:r>
              <a:rPr lang="en-US" sz="5012">
                <a:solidFill>
                  <a:srgbClr val="FFFFFF"/>
                </a:solidFill>
                <a:latin typeface="Archivo Black Bold"/>
              </a:rPr>
              <a:t>2018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352513" y="2814931"/>
            <a:ext cx="4906787" cy="1983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00"/>
              </a:lnSpc>
            </a:pPr>
            <a:r>
              <a:rPr lang="en-US" sz="2000">
                <a:solidFill>
                  <a:srgbClr val="322F50"/>
                </a:solidFill>
                <a:latin typeface="Archivo Black"/>
              </a:rPr>
              <a:t>Diversified product offerings to include a wide range of apparel, expanding beyond shirts to meet growing customer demand for custom-tailored clothing.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9933785" y="5172075"/>
            <a:ext cx="2072986" cy="2072986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0137874" y="5914773"/>
            <a:ext cx="2214639" cy="673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12"/>
              </a:lnSpc>
            </a:pPr>
            <a:r>
              <a:rPr lang="en-US" sz="5012">
                <a:solidFill>
                  <a:srgbClr val="FFFFFF"/>
                </a:solidFill>
                <a:latin typeface="Archivo Black Bold"/>
              </a:rPr>
              <a:t>2020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352513" y="5353295"/>
            <a:ext cx="4906787" cy="238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00"/>
              </a:lnSpc>
            </a:pPr>
            <a:r>
              <a:rPr lang="en-US" sz="2000">
                <a:solidFill>
                  <a:srgbClr val="322F50"/>
                </a:solidFill>
                <a:latin typeface="Archivo Black"/>
              </a:rPr>
              <a:t>Continued technological advancements, enhancing the app's features to improve user experience, including more precise measurements and an expanded catalog of customizable styles.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9933785" y="7654636"/>
            <a:ext cx="2072986" cy="2072986"/>
            <a:chOff x="0" y="0"/>
            <a:chExt cx="8128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22F50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10137874" y="8397334"/>
            <a:ext cx="2214639" cy="673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12"/>
              </a:lnSpc>
            </a:pPr>
            <a:r>
              <a:rPr lang="en-US" sz="5012">
                <a:solidFill>
                  <a:srgbClr val="FFFFFF"/>
                </a:solidFill>
                <a:latin typeface="Archivo Black Bold"/>
              </a:rPr>
              <a:t>2023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2352513" y="7856254"/>
            <a:ext cx="4906787" cy="2783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00"/>
              </a:lnSpc>
            </a:pPr>
            <a:r>
              <a:rPr lang="en-US" sz="2000">
                <a:solidFill>
                  <a:srgbClr val="322F50"/>
                </a:solidFill>
                <a:latin typeface="Archivo Black"/>
              </a:rPr>
              <a:t>Garnered global recognition for innovation in the fashion-tech space, solidifying Mtailor's position as a leader in personalized, tech-driven apparel. as of 2023, the annual revenue has exceeded USD 5 million.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00114" y="0"/>
            <a:ext cx="7580168" cy="11398827"/>
            <a:chOff x="0" y="0"/>
            <a:chExt cx="1996423" cy="300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96423" cy="3002160"/>
            </a:xfrm>
            <a:custGeom>
              <a:avLst/>
              <a:gdLst/>
              <a:ahLst/>
              <a:cxnLst/>
              <a:rect r="r" b="b" t="t" l="l"/>
              <a:pathLst>
                <a:path h="3002160" w="1996423">
                  <a:moveTo>
                    <a:pt x="0" y="0"/>
                  </a:moveTo>
                  <a:lnTo>
                    <a:pt x="1996423" y="0"/>
                  </a:lnTo>
                  <a:lnTo>
                    <a:pt x="1996423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996423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996098"/>
            <a:ext cx="5461874" cy="899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03"/>
              </a:lnSpc>
            </a:pPr>
            <a:r>
              <a:rPr lang="en-US" sz="6603">
                <a:solidFill>
                  <a:srgbClr val="FFFFFF"/>
                </a:solidFill>
                <a:latin typeface="Archivo Black Bold"/>
              </a:rPr>
              <a:t>OUR TEAM </a:t>
            </a:r>
          </a:p>
        </p:txBody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444776" y="4733673"/>
            <a:ext cx="2563646" cy="2563636"/>
            <a:chOff x="0" y="0"/>
            <a:chExt cx="6350000" cy="6349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12583" y="1150560"/>
            <a:ext cx="11710555" cy="2563636"/>
            <a:chOff x="0" y="0"/>
            <a:chExt cx="3084261" cy="67519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084261" cy="675196"/>
            </a:xfrm>
            <a:custGeom>
              <a:avLst/>
              <a:gdLst/>
              <a:ahLst/>
              <a:cxnLst/>
              <a:rect r="r" b="b" t="t" l="l"/>
              <a:pathLst>
                <a:path h="675196" w="3084261">
                  <a:moveTo>
                    <a:pt x="0" y="0"/>
                  </a:moveTo>
                  <a:lnTo>
                    <a:pt x="3084261" y="0"/>
                  </a:lnTo>
                  <a:lnTo>
                    <a:pt x="3084261" y="675196"/>
                  </a:lnTo>
                  <a:lnTo>
                    <a:pt x="0" y="675196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3084261" cy="7228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87111" y="2177264"/>
            <a:ext cx="9215417" cy="1417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8"/>
              </a:lnSpc>
            </a:pPr>
            <a:r>
              <a:rPr lang="en-US" sz="10568">
                <a:solidFill>
                  <a:srgbClr val="FFFFFF"/>
                </a:solidFill>
                <a:latin typeface="Archivo Black Bold"/>
              </a:rPr>
              <a:t>TEAM</a:t>
            </a:r>
          </a:p>
        </p:txBody>
      </p: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9810528" y="1150560"/>
            <a:ext cx="2563646" cy="2563636"/>
            <a:chOff x="0" y="0"/>
            <a:chExt cx="6350000" cy="634997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12583" y="4666998"/>
            <a:ext cx="9031417" cy="365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45"/>
              </a:lnSpc>
            </a:pPr>
            <a:r>
              <a:rPr lang="en-US" sz="2961">
                <a:solidFill>
                  <a:srgbClr val="071D38"/>
                </a:solidFill>
                <a:latin typeface="Archivo Black"/>
              </a:rPr>
              <a:t>Mtailor's dynamic team comprises tech innovators, fashion experts, and dedicated professionals united by a passion for transforming the apparel industry. Together, they redefine personalized fashion through cutting-edge technology and creativity.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726599" y="506911"/>
            <a:ext cx="4229856" cy="1821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9"/>
              </a:lnSpc>
            </a:pPr>
          </a:p>
          <a:p>
            <a:pPr>
              <a:lnSpc>
                <a:spcPts val="3529"/>
              </a:lnSpc>
            </a:pPr>
          </a:p>
          <a:p>
            <a:pPr>
              <a:lnSpc>
                <a:spcPts val="3529"/>
              </a:lnSpc>
            </a:pPr>
            <a:r>
              <a:rPr lang="en-US" sz="3529">
                <a:solidFill>
                  <a:srgbClr val="FFFFFF"/>
                </a:solidFill>
                <a:latin typeface="Archivo Black Bold"/>
              </a:rPr>
              <a:t>Miles Penn</a:t>
            </a:r>
          </a:p>
          <a:p>
            <a:pPr>
              <a:lnSpc>
                <a:spcPts val="3529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2530279" y="2261351"/>
            <a:ext cx="4622496" cy="3075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52"/>
              </a:lnSpc>
            </a:pPr>
          </a:p>
          <a:p>
            <a:pPr>
              <a:lnSpc>
                <a:spcPts val="2752"/>
              </a:lnSpc>
            </a:pPr>
          </a:p>
          <a:p>
            <a:pPr>
              <a:lnSpc>
                <a:spcPts val="2752"/>
              </a:lnSpc>
            </a:pPr>
            <a:r>
              <a:rPr lang="en-US" sz="1720">
                <a:solidFill>
                  <a:srgbClr val="FFFFFF"/>
                </a:solidFill>
                <a:latin typeface="Montserrat Classic Medium"/>
              </a:rPr>
              <a:t>Miles Penn</a:t>
            </a:r>
            <a:r>
              <a:rPr lang="en-US" sz="1720">
                <a:solidFill>
                  <a:srgbClr val="FFFFFF"/>
                </a:solidFill>
                <a:latin typeface="Montserrat Classic"/>
              </a:rPr>
              <a:t> is CEO of MTailor; he cofounded his business at the age of 23. Miles graduated from Stanford University and currently resides in San Francisco. Miles Penn has been recognized by Forbes  30 Under 30 List</a:t>
            </a:r>
          </a:p>
          <a:p>
            <a:pPr>
              <a:lnSpc>
                <a:spcPts val="2752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2374174" y="7585357"/>
            <a:ext cx="4229856" cy="486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29"/>
              </a:lnSpc>
            </a:pPr>
            <a:r>
              <a:rPr lang="en-US" sz="3529">
                <a:solidFill>
                  <a:srgbClr val="FFFFFF"/>
                </a:solidFill>
                <a:latin typeface="Archivo Black Bold"/>
              </a:rPr>
              <a:t>JORDAN KNAPP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374174" y="8258906"/>
            <a:ext cx="4622496" cy="1699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52"/>
              </a:lnSpc>
            </a:pPr>
            <a:r>
              <a:rPr lang="en-US" sz="1720">
                <a:solidFill>
                  <a:srgbClr val="FFFFFF"/>
                </a:solidFill>
                <a:latin typeface="Montserrat Classic"/>
              </a:rPr>
              <a:t>Jordan Knapp, based in Salt Lake City, UT, US, is currently a VP of Engineering at MTailor, bringing experience from previous roles at MTailor, Redfin and Knappster Labs, LLC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D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954926" y="-555914"/>
            <a:ext cx="7580168" cy="11398827"/>
            <a:chOff x="0" y="0"/>
            <a:chExt cx="1996423" cy="3002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96423" cy="3002160"/>
            </a:xfrm>
            <a:custGeom>
              <a:avLst/>
              <a:gdLst/>
              <a:ahLst/>
              <a:cxnLst/>
              <a:rect r="r" b="b" t="t" l="l"/>
              <a:pathLst>
                <a:path h="3002160" w="1996423">
                  <a:moveTo>
                    <a:pt x="0" y="0"/>
                  </a:moveTo>
                  <a:lnTo>
                    <a:pt x="1996423" y="0"/>
                  </a:lnTo>
                  <a:lnTo>
                    <a:pt x="1996423" y="3002160"/>
                  </a:lnTo>
                  <a:lnTo>
                    <a:pt x="0" y="3002160"/>
                  </a:lnTo>
                  <a:close/>
                </a:path>
              </a:pathLst>
            </a:custGeom>
            <a:solidFill>
              <a:srgbClr val="071D3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996423" cy="304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300114" y="323708"/>
            <a:ext cx="6889793" cy="9258300"/>
          </a:xfrm>
          <a:custGeom>
            <a:avLst/>
            <a:gdLst/>
            <a:ahLst/>
            <a:cxnLst/>
            <a:rect r="r" b="b" t="t" l="l"/>
            <a:pathLst>
              <a:path h="9258300" w="6889793">
                <a:moveTo>
                  <a:pt x="0" y="0"/>
                </a:moveTo>
                <a:lnTo>
                  <a:pt x="6889793" y="0"/>
                </a:lnTo>
                <a:lnTo>
                  <a:pt x="6889793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994" t="0" r="-14994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084697" y="1219200"/>
            <a:ext cx="9215417" cy="1417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8"/>
              </a:lnSpc>
            </a:pPr>
            <a:r>
              <a:rPr lang="en-US" sz="10568">
                <a:solidFill>
                  <a:srgbClr val="FFFFFF"/>
                </a:solidFill>
                <a:latin typeface="Archivo Black Bold"/>
              </a:rPr>
              <a:t>INCLUSION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45057" y="4004984"/>
            <a:ext cx="8837413" cy="9616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90670" indent="-445335" lvl="1">
              <a:lnSpc>
                <a:spcPts val="8250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Arimo Semi-Bold"/>
              </a:rPr>
              <a:t>Cultural Mosaic</a:t>
            </a:r>
          </a:p>
          <a:p>
            <a:pPr algn="just" marL="890670" indent="-445335" lvl="1">
              <a:lnSpc>
                <a:spcPts val="8250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Arimo Semi-Bold"/>
              </a:rPr>
              <a:t>Equal Opportunities</a:t>
            </a:r>
          </a:p>
          <a:p>
            <a:pPr algn="just" marL="890670" indent="-445335" lvl="1">
              <a:lnSpc>
                <a:spcPts val="8250"/>
              </a:lnSpc>
              <a:buFont typeface="Arial"/>
              <a:buChar char="•"/>
            </a:pPr>
            <a:r>
              <a:rPr lang="en-US" sz="4125">
                <a:solidFill>
                  <a:srgbClr val="FFFFFF"/>
                </a:solidFill>
                <a:latin typeface="Arimo Semi-Bold"/>
              </a:rPr>
              <a:t>Global Workforce/ Fully Remote</a:t>
            </a:r>
          </a:p>
          <a:p>
            <a:pPr algn="just" marL="789728" indent="-394864" lvl="1">
              <a:lnSpc>
                <a:spcPts val="7315"/>
              </a:lnSpc>
              <a:buFont typeface="Arial"/>
              <a:buChar char="•"/>
            </a:pPr>
            <a:r>
              <a:rPr lang="en-US" sz="3657">
                <a:solidFill>
                  <a:srgbClr val="FFFFFF"/>
                </a:solidFill>
                <a:latin typeface="Arimo Semi-Bold"/>
              </a:rPr>
              <a:t>Listening and Learning</a:t>
            </a:r>
          </a:p>
          <a:p>
            <a:pPr algn="just">
              <a:lnSpc>
                <a:spcPts val="10880"/>
              </a:lnSpc>
            </a:pPr>
          </a:p>
          <a:p>
            <a:pPr algn="just">
              <a:lnSpc>
                <a:spcPts val="10880"/>
              </a:lnSpc>
            </a:pPr>
          </a:p>
          <a:p>
            <a:pPr algn="just">
              <a:lnSpc>
                <a:spcPts val="10880"/>
              </a:lnSpc>
            </a:pPr>
          </a:p>
          <a:p>
            <a:pPr algn="just">
              <a:lnSpc>
                <a:spcPts val="1088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2700576" y="3051796"/>
            <a:ext cx="4726375" cy="9936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29"/>
              </a:lnSpc>
            </a:pPr>
            <a:r>
              <a:rPr lang="en-US" sz="2877">
                <a:solidFill>
                  <a:srgbClr val="FA0505"/>
                </a:solidFill>
                <a:latin typeface="Archivo Black"/>
              </a:rPr>
              <a:t>if Diversity != Strength: </a:t>
            </a:r>
          </a:p>
          <a:p>
            <a:pPr algn="ctr">
              <a:lnSpc>
                <a:spcPts val="4029"/>
              </a:lnSpc>
            </a:pPr>
            <a:r>
              <a:rPr lang="en-US" sz="2877">
                <a:solidFill>
                  <a:srgbClr val="FA0505"/>
                </a:solidFill>
                <a:latin typeface="Archivo Black"/>
              </a:rPr>
              <a:t>print("ALERT")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DAF1YsbFY8k</dc:identifier>
  <dcterms:modified xsi:type="dcterms:W3CDTF">2011-08-01T06:04:30Z</dcterms:modified>
  <cp:revision>1</cp:revision>
  <dc:title>Mtailor Assessment Presentation</dc:title>
</cp:coreProperties>
</file>

<file path=docProps/thumbnail.jpeg>
</file>